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9"/>
  </p:notesMasterIdLst>
  <p:sldIdLst>
    <p:sldId id="256" r:id="rId2"/>
    <p:sldId id="307" r:id="rId3"/>
    <p:sldId id="257" r:id="rId4"/>
    <p:sldId id="306" r:id="rId5"/>
    <p:sldId id="308" r:id="rId6"/>
    <p:sldId id="309" r:id="rId7"/>
    <p:sldId id="260" r:id="rId8"/>
    <p:sldId id="310" r:id="rId9"/>
    <p:sldId id="311" r:id="rId10"/>
    <p:sldId id="263" r:id="rId11"/>
    <p:sldId id="265" r:id="rId12"/>
    <p:sldId id="267" r:id="rId13"/>
    <p:sldId id="264" r:id="rId14"/>
    <p:sldId id="266" r:id="rId15"/>
    <p:sldId id="268" r:id="rId16"/>
    <p:sldId id="269" r:id="rId17"/>
    <p:sldId id="270" r:id="rId18"/>
  </p:sldIdLst>
  <p:sldSz cx="9144000" cy="5143500" type="screen16x9"/>
  <p:notesSz cx="6858000" cy="9144000"/>
  <p:embeddedFontLst>
    <p:embeddedFont>
      <p:font typeface="Poppins SemiBold" panose="020B0604020202020204" charset="0"/>
      <p:regular r:id="rId20"/>
      <p:bold r:id="rId21"/>
      <p:italic r:id="rId22"/>
      <p:boldItalic r:id="rId23"/>
    </p:embeddedFont>
    <p:embeddedFont>
      <p:font typeface="Arial Black" panose="020B0A04020102020204" pitchFamily="34" charset="0"/>
      <p:bold r:id="rId24"/>
    </p:embeddedFont>
    <p:embeddedFont>
      <p:font typeface="Poppins"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D77099-1035-44CB-8F32-FF4B16C17F3B}">
  <a:tblStyle styleId="{8ED77099-1035-44CB-8F32-FF4B16C17F3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8" d="100"/>
          <a:sy n="88" d="100"/>
        </p:scale>
        <p:origin x="79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jpg>
</file>

<file path=ppt/media/image10.jpg>
</file>

<file path=ppt/media/image11.jpg>
</file>

<file path=ppt/media/image12.png>
</file>

<file path=ppt/media/image13.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71403311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37645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b6b0abc02f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b6b0abc02f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4190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dbc6d061bb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dbc6d061bb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57739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b6b0abc02f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b6b0abc02f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102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deae4b7e19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deae4b7e1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3441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dbec4be8f2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dbec4be8f2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02965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dbc6d061bb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dbc6d061bb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08227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dbc6d061bb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dbc6d061bb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4343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78244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23909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726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6669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eae4b7e19_4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eae4b7e19_4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7228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92680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03412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22000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7200" y="-11650"/>
            <a:ext cx="9198400" cy="5166800"/>
          </a:xfrm>
          <a:prstGeom prst="rect">
            <a:avLst/>
          </a:prstGeom>
          <a:noFill/>
          <a:ln>
            <a:noFill/>
          </a:ln>
        </p:spPr>
      </p:pic>
      <p:sp>
        <p:nvSpPr>
          <p:cNvPr id="10" name="Google Shape;10;p2"/>
          <p:cNvSpPr txBox="1">
            <a:spLocks noGrp="1"/>
          </p:cNvSpPr>
          <p:nvPr>
            <p:ph type="ctrTitle"/>
          </p:nvPr>
        </p:nvSpPr>
        <p:spPr>
          <a:xfrm>
            <a:off x="1345800" y="1143300"/>
            <a:ext cx="6452400" cy="2451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191919"/>
              </a:buClr>
              <a:buSzPts val="5200"/>
              <a:buNone/>
              <a:defRPr sz="4500">
                <a:latin typeface="Poppins SemiBold"/>
                <a:ea typeface="Poppins SemiBold"/>
                <a:cs typeface="Poppins SemiBold"/>
                <a:sym typeface="Poppins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198600" y="3594300"/>
            <a:ext cx="4746600" cy="405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4">
  <p:cSld name="CUSTOM_12_1_1_2">
    <p:bg>
      <p:bgPr>
        <a:solidFill>
          <a:schemeClr val="lt1"/>
        </a:solidFill>
        <a:effectLst/>
      </p:bgPr>
    </p:bg>
    <p:spTree>
      <p:nvGrpSpPr>
        <p:cNvPr id="1" name="Shape 153"/>
        <p:cNvGrpSpPr/>
        <p:nvPr/>
      </p:nvGrpSpPr>
      <p:grpSpPr>
        <a:xfrm>
          <a:off x="0" y="0"/>
          <a:ext cx="0" cy="0"/>
          <a:chOff x="0" y="0"/>
          <a:chExt cx="0" cy="0"/>
        </a:xfrm>
      </p:grpSpPr>
      <p:pic>
        <p:nvPicPr>
          <p:cNvPr id="154" name="Google Shape;154;p29"/>
          <p:cNvPicPr preferRelativeResize="0"/>
          <p:nvPr/>
        </p:nvPicPr>
        <p:blipFill rotWithShape="1">
          <a:blip r:embed="rId2">
            <a:alphaModFix/>
          </a:blip>
          <a:srcRect t="59" b="59"/>
          <a:stretch/>
        </p:blipFill>
        <p:spPr>
          <a:xfrm>
            <a:off x="-29125" y="-16350"/>
            <a:ext cx="9221250" cy="5176199"/>
          </a:xfrm>
          <a:prstGeom prst="rect">
            <a:avLst/>
          </a:prstGeom>
          <a:noFill/>
          <a:ln>
            <a:noFill/>
          </a:ln>
        </p:spPr>
      </p:pic>
      <p:sp>
        <p:nvSpPr>
          <p:cNvPr id="155" name="Google Shape;155;p29"/>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56"/>
        <p:cNvGrpSpPr/>
        <p:nvPr/>
      </p:nvGrpSpPr>
      <p:grpSpPr>
        <a:xfrm>
          <a:off x="0" y="0"/>
          <a:ext cx="0" cy="0"/>
          <a:chOff x="0" y="0"/>
          <a:chExt cx="0" cy="0"/>
        </a:xfrm>
      </p:grpSpPr>
      <p:pic>
        <p:nvPicPr>
          <p:cNvPr id="157" name="Google Shape;157;p30"/>
          <p:cNvPicPr preferRelativeResize="0"/>
          <p:nvPr/>
        </p:nvPicPr>
        <p:blipFill rotWithShape="1">
          <a:blip r:embed="rId2">
            <a:alphaModFix/>
          </a:blip>
          <a:srcRect t="59" b="59"/>
          <a:stretch/>
        </p:blipFill>
        <p:spPr>
          <a:xfrm>
            <a:off x="-34950" y="-19624"/>
            <a:ext cx="9232875" cy="5182749"/>
          </a:xfrm>
          <a:prstGeom prst="rect">
            <a:avLst/>
          </a:prstGeom>
          <a:noFill/>
          <a:ln>
            <a:noFill/>
          </a:ln>
        </p:spPr>
      </p:pic>
      <p:sp>
        <p:nvSpPr>
          <p:cNvPr id="158" name="Google Shape;158;p30"/>
          <p:cNvSpPr/>
          <p:nvPr/>
        </p:nvSpPr>
        <p:spPr>
          <a:xfrm>
            <a:off x="360000" y="360000"/>
            <a:ext cx="8424000" cy="4423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159"/>
        <p:cNvGrpSpPr/>
        <p:nvPr/>
      </p:nvGrpSpPr>
      <p:grpSpPr>
        <a:xfrm>
          <a:off x="0" y="0"/>
          <a:ext cx="0" cy="0"/>
          <a:chOff x="0" y="0"/>
          <a:chExt cx="0" cy="0"/>
        </a:xfrm>
      </p:grpSpPr>
      <p:pic>
        <p:nvPicPr>
          <p:cNvPr id="160" name="Google Shape;160;p31"/>
          <p:cNvPicPr preferRelativeResize="0"/>
          <p:nvPr/>
        </p:nvPicPr>
        <p:blipFill rotWithShape="1">
          <a:blip r:embed="rId2">
            <a:alphaModFix/>
          </a:blip>
          <a:srcRect/>
          <a:stretch/>
        </p:blipFill>
        <p:spPr>
          <a:xfrm flipH="1">
            <a:off x="-40776" y="-18375"/>
            <a:ext cx="9208151" cy="51750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161"/>
        <p:cNvGrpSpPr/>
        <p:nvPr/>
      </p:nvGrpSpPr>
      <p:grpSpPr>
        <a:xfrm>
          <a:off x="0" y="0"/>
          <a:ext cx="0" cy="0"/>
          <a:chOff x="0" y="0"/>
          <a:chExt cx="0" cy="0"/>
        </a:xfrm>
      </p:grpSpPr>
      <p:pic>
        <p:nvPicPr>
          <p:cNvPr id="162" name="Google Shape;162;p32"/>
          <p:cNvPicPr preferRelativeResize="0"/>
          <p:nvPr/>
        </p:nvPicPr>
        <p:blipFill>
          <a:blip r:embed="rId2">
            <a:alphaModFix/>
          </a:blip>
          <a:stretch>
            <a:fillRect/>
          </a:stretch>
        </p:blipFill>
        <p:spPr>
          <a:xfrm>
            <a:off x="-27200" y="-11650"/>
            <a:ext cx="9198400" cy="5166800"/>
          </a:xfrm>
          <a:prstGeom prst="rect">
            <a:avLst/>
          </a:prstGeom>
          <a:noFill/>
          <a:ln>
            <a:noFill/>
          </a:ln>
        </p:spPr>
      </p:pic>
      <p:pic>
        <p:nvPicPr>
          <p:cNvPr id="163" name="Google Shape;163;p32"/>
          <p:cNvPicPr preferRelativeResize="0"/>
          <p:nvPr/>
        </p:nvPicPr>
        <p:blipFill rotWithShape="1">
          <a:blip r:embed="rId3">
            <a:alphaModFix/>
          </a:blip>
          <a:srcRect/>
          <a:stretch/>
        </p:blipFill>
        <p:spPr>
          <a:xfrm rot="10800000">
            <a:off x="-49551" y="-23300"/>
            <a:ext cx="9225701" cy="518487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t="29" b="19"/>
          <a:stretch/>
        </p:blipFill>
        <p:spPr>
          <a:xfrm>
            <a:off x="-23300" y="-9475"/>
            <a:ext cx="9190601" cy="5162450"/>
          </a:xfrm>
          <a:prstGeom prst="rect">
            <a:avLst/>
          </a:prstGeom>
          <a:noFill/>
          <a:ln>
            <a:noFill/>
          </a:ln>
        </p:spPr>
      </p:pic>
      <p:sp>
        <p:nvSpPr>
          <p:cNvPr id="19" name="Google Shape;19;p4"/>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0" name="Google Shape;20;p4"/>
          <p:cNvSpPr txBox="1">
            <a:spLocks noGrp="1"/>
          </p:cNvSpPr>
          <p:nvPr>
            <p:ph type="body" idx="1"/>
          </p:nvPr>
        </p:nvSpPr>
        <p:spPr>
          <a:xfrm>
            <a:off x="720000" y="1065500"/>
            <a:ext cx="7704000" cy="3537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rgbClr val="434343"/>
              </a:buClr>
              <a:buSzPts val="1400"/>
              <a:buChar char="●"/>
              <a:defRPr sz="12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27"/>
        <p:cNvGrpSpPr/>
        <p:nvPr/>
      </p:nvGrpSpPr>
      <p:grpSpPr>
        <a:xfrm>
          <a:off x="0" y="0"/>
          <a:ext cx="0" cy="0"/>
          <a:chOff x="0" y="0"/>
          <a:chExt cx="0" cy="0"/>
        </a:xfrm>
      </p:grpSpPr>
      <p:pic>
        <p:nvPicPr>
          <p:cNvPr id="28" name="Google Shape;28;p6"/>
          <p:cNvPicPr preferRelativeResize="0"/>
          <p:nvPr/>
        </p:nvPicPr>
        <p:blipFill>
          <a:blip r:embed="rId2">
            <a:alphaModFix/>
          </a:blip>
          <a:stretch>
            <a:fillRect/>
          </a:stretch>
        </p:blipFill>
        <p:spPr>
          <a:xfrm>
            <a:off x="-23300" y="-13075"/>
            <a:ext cx="9209599" cy="5169651"/>
          </a:xfrm>
          <a:prstGeom prst="rect">
            <a:avLst/>
          </a:prstGeom>
          <a:noFill/>
          <a:ln>
            <a:noFill/>
          </a:ln>
        </p:spPr>
      </p:pic>
      <p:sp>
        <p:nvSpPr>
          <p:cNvPr id="29" name="Google Shape;29;p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p:cNvPicPr preferRelativeResize="0"/>
          <p:nvPr/>
        </p:nvPicPr>
        <p:blipFill rotWithShape="1">
          <a:blip r:embed="rId2">
            <a:alphaModFix/>
          </a:blip>
          <a:srcRect l="59" r="59"/>
          <a:stretch/>
        </p:blipFill>
        <p:spPr>
          <a:xfrm>
            <a:off x="-35900" y="-13010"/>
            <a:ext cx="9198401" cy="5169520"/>
          </a:xfrm>
          <a:prstGeom prst="rect">
            <a:avLst/>
          </a:prstGeom>
          <a:noFill/>
          <a:ln>
            <a:noFill/>
          </a:ln>
        </p:spPr>
      </p:pic>
      <p:sp>
        <p:nvSpPr>
          <p:cNvPr id="32" name="Google Shape;32;p7"/>
          <p:cNvSpPr txBox="1">
            <a:spLocks noGrp="1"/>
          </p:cNvSpPr>
          <p:nvPr>
            <p:ph type="body" idx="1"/>
          </p:nvPr>
        </p:nvSpPr>
        <p:spPr>
          <a:xfrm>
            <a:off x="1105025" y="1402600"/>
            <a:ext cx="5395500" cy="2801100"/>
          </a:xfrm>
          <a:prstGeom prst="rect">
            <a:avLst/>
          </a:prstGeom>
        </p:spPr>
        <p:txBody>
          <a:bodyPr spcFirstLastPara="1" wrap="square" lIns="91425" tIns="91425" rIns="91425" bIns="91425" anchor="ctr"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33" name="Google Shape;33;p7"/>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1">
    <p:bg>
      <p:bgPr>
        <a:solidFill>
          <a:schemeClr val="lt1"/>
        </a:solidFill>
        <a:effectLst/>
      </p:bgPr>
    </p:bg>
    <p:spTree>
      <p:nvGrpSpPr>
        <p:cNvPr id="1" name="Shape 63"/>
        <p:cNvGrpSpPr/>
        <p:nvPr/>
      </p:nvGrpSpPr>
      <p:grpSpPr>
        <a:xfrm>
          <a:off x="0" y="0"/>
          <a:ext cx="0" cy="0"/>
          <a:chOff x="0" y="0"/>
          <a:chExt cx="0" cy="0"/>
        </a:xfrm>
      </p:grpSpPr>
      <p:pic>
        <p:nvPicPr>
          <p:cNvPr id="64" name="Google Shape;64;p14"/>
          <p:cNvPicPr preferRelativeResize="0"/>
          <p:nvPr/>
        </p:nvPicPr>
        <p:blipFill rotWithShape="1">
          <a:blip r:embed="rId2">
            <a:alphaModFix/>
          </a:blip>
          <a:srcRect t="59" b="59"/>
          <a:stretch/>
        </p:blipFill>
        <p:spPr>
          <a:xfrm>
            <a:off x="-35425" y="-19885"/>
            <a:ext cx="9198401" cy="5163386"/>
          </a:xfrm>
          <a:prstGeom prst="rect">
            <a:avLst/>
          </a:prstGeom>
          <a:noFill/>
          <a:ln>
            <a:noFill/>
          </a:ln>
        </p:spPr>
      </p:pic>
      <p:sp>
        <p:nvSpPr>
          <p:cNvPr id="65" name="Google Shape;65;p14"/>
          <p:cNvSpPr txBox="1">
            <a:spLocks noGrp="1"/>
          </p:cNvSpPr>
          <p:nvPr>
            <p:ph type="title"/>
          </p:nvPr>
        </p:nvSpPr>
        <p:spPr>
          <a:xfrm>
            <a:off x="928425" y="2880150"/>
            <a:ext cx="4394400" cy="600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6" name="Google Shape;66;p14"/>
          <p:cNvSpPr txBox="1">
            <a:spLocks noGrp="1"/>
          </p:cNvSpPr>
          <p:nvPr>
            <p:ph type="subTitle" idx="1"/>
          </p:nvPr>
        </p:nvSpPr>
        <p:spPr>
          <a:xfrm>
            <a:off x="928425" y="1663050"/>
            <a:ext cx="4394400" cy="1217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
  <p:cSld name="CUSTOM_6_1">
    <p:spTree>
      <p:nvGrpSpPr>
        <p:cNvPr id="1" name="Shape 106"/>
        <p:cNvGrpSpPr/>
        <p:nvPr/>
      </p:nvGrpSpPr>
      <p:grpSpPr>
        <a:xfrm>
          <a:off x="0" y="0"/>
          <a:ext cx="0" cy="0"/>
          <a:chOff x="0" y="0"/>
          <a:chExt cx="0" cy="0"/>
        </a:xfrm>
      </p:grpSpPr>
      <p:pic>
        <p:nvPicPr>
          <p:cNvPr id="107" name="Google Shape;107;p22"/>
          <p:cNvPicPr preferRelativeResize="0"/>
          <p:nvPr/>
        </p:nvPicPr>
        <p:blipFill rotWithShape="1">
          <a:blip r:embed="rId2">
            <a:alphaModFix/>
          </a:blip>
          <a:srcRect t="59" b="59"/>
          <a:stretch/>
        </p:blipFill>
        <p:spPr>
          <a:xfrm>
            <a:off x="-31125" y="-17475"/>
            <a:ext cx="9225225" cy="5178450"/>
          </a:xfrm>
          <a:prstGeom prst="rect">
            <a:avLst/>
          </a:prstGeom>
          <a:noFill/>
          <a:ln>
            <a:noFill/>
          </a:ln>
        </p:spPr>
      </p:pic>
      <p:sp>
        <p:nvSpPr>
          <p:cNvPr id="108" name="Google Shape;108;p22"/>
          <p:cNvSpPr txBox="1">
            <a:spLocks noGrp="1"/>
          </p:cNvSpPr>
          <p:nvPr>
            <p:ph type="title"/>
          </p:nvPr>
        </p:nvSpPr>
        <p:spPr>
          <a:xfrm>
            <a:off x="1445100" y="1339550"/>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 name="Google Shape;109;p22"/>
          <p:cNvSpPr txBox="1">
            <a:spLocks noGrp="1"/>
          </p:cNvSpPr>
          <p:nvPr>
            <p:ph type="subTitle" idx="1"/>
          </p:nvPr>
        </p:nvSpPr>
        <p:spPr>
          <a:xfrm>
            <a:off x="1445100" y="170732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22"/>
          <p:cNvSpPr txBox="1">
            <a:spLocks noGrp="1"/>
          </p:cNvSpPr>
          <p:nvPr>
            <p:ph type="title" idx="2"/>
          </p:nvPr>
        </p:nvSpPr>
        <p:spPr>
          <a:xfrm>
            <a:off x="5523600" y="1339550"/>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1" name="Google Shape;111;p22"/>
          <p:cNvSpPr txBox="1">
            <a:spLocks noGrp="1"/>
          </p:cNvSpPr>
          <p:nvPr>
            <p:ph type="subTitle" idx="3"/>
          </p:nvPr>
        </p:nvSpPr>
        <p:spPr>
          <a:xfrm>
            <a:off x="5523600" y="170732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22"/>
          <p:cNvSpPr txBox="1">
            <a:spLocks noGrp="1"/>
          </p:cNvSpPr>
          <p:nvPr>
            <p:ph type="title" idx="4"/>
          </p:nvPr>
        </p:nvSpPr>
        <p:spPr>
          <a:xfrm>
            <a:off x="1445100" y="2852075"/>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3" name="Google Shape;113;p22"/>
          <p:cNvSpPr txBox="1">
            <a:spLocks noGrp="1"/>
          </p:cNvSpPr>
          <p:nvPr>
            <p:ph type="subTitle" idx="5"/>
          </p:nvPr>
        </p:nvSpPr>
        <p:spPr>
          <a:xfrm>
            <a:off x="1445100" y="321027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 name="Google Shape;114;p22"/>
          <p:cNvSpPr txBox="1">
            <a:spLocks noGrp="1"/>
          </p:cNvSpPr>
          <p:nvPr>
            <p:ph type="title" idx="6"/>
          </p:nvPr>
        </p:nvSpPr>
        <p:spPr>
          <a:xfrm>
            <a:off x="5523600" y="2852075"/>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5" name="Google Shape;115;p22"/>
          <p:cNvSpPr txBox="1">
            <a:spLocks noGrp="1"/>
          </p:cNvSpPr>
          <p:nvPr>
            <p:ph type="subTitle" idx="7"/>
          </p:nvPr>
        </p:nvSpPr>
        <p:spPr>
          <a:xfrm>
            <a:off x="5523600" y="321027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22"/>
          <p:cNvSpPr txBox="1">
            <a:spLocks noGrp="1"/>
          </p:cNvSpPr>
          <p:nvPr>
            <p:ph type="title" idx="8"/>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12">
    <p:bg>
      <p:bgPr>
        <a:solidFill>
          <a:schemeClr val="lt1"/>
        </a:solidFill>
        <a:effectLst/>
      </p:bgPr>
    </p:bg>
    <p:spTree>
      <p:nvGrpSpPr>
        <p:cNvPr id="1" name="Shape 144"/>
        <p:cNvGrpSpPr/>
        <p:nvPr/>
      </p:nvGrpSpPr>
      <p:grpSpPr>
        <a:xfrm>
          <a:off x="0" y="0"/>
          <a:ext cx="0" cy="0"/>
          <a:chOff x="0" y="0"/>
          <a:chExt cx="0" cy="0"/>
        </a:xfrm>
      </p:grpSpPr>
      <p:pic>
        <p:nvPicPr>
          <p:cNvPr id="145" name="Google Shape;145;p26"/>
          <p:cNvPicPr preferRelativeResize="0"/>
          <p:nvPr/>
        </p:nvPicPr>
        <p:blipFill>
          <a:blip r:embed="rId2">
            <a:alphaModFix/>
          </a:blip>
          <a:stretch>
            <a:fillRect/>
          </a:stretch>
        </p:blipFill>
        <p:spPr>
          <a:xfrm>
            <a:off x="-31125" y="-17475"/>
            <a:ext cx="9225251" cy="5178449"/>
          </a:xfrm>
          <a:prstGeom prst="rect">
            <a:avLst/>
          </a:prstGeom>
          <a:noFill/>
          <a:ln>
            <a:noFill/>
          </a:ln>
        </p:spPr>
      </p:pic>
      <p:sp>
        <p:nvSpPr>
          <p:cNvPr id="146" name="Google Shape;146;p2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CUSTOM_12_1">
    <p:bg>
      <p:bgPr>
        <a:solidFill>
          <a:schemeClr val="lt1"/>
        </a:solidFill>
        <a:effectLst/>
      </p:bgPr>
    </p:bg>
    <p:spTree>
      <p:nvGrpSpPr>
        <p:cNvPr id="1" name="Shape 147"/>
        <p:cNvGrpSpPr/>
        <p:nvPr/>
      </p:nvGrpSpPr>
      <p:grpSpPr>
        <a:xfrm>
          <a:off x="0" y="0"/>
          <a:ext cx="0" cy="0"/>
          <a:chOff x="0" y="0"/>
          <a:chExt cx="0" cy="0"/>
        </a:xfrm>
      </p:grpSpPr>
      <p:pic>
        <p:nvPicPr>
          <p:cNvPr id="148" name="Google Shape;148;p27"/>
          <p:cNvPicPr preferRelativeResize="0"/>
          <p:nvPr/>
        </p:nvPicPr>
        <p:blipFill rotWithShape="1">
          <a:blip r:embed="rId2">
            <a:alphaModFix/>
          </a:blip>
          <a:srcRect t="59" b="59"/>
          <a:stretch/>
        </p:blipFill>
        <p:spPr>
          <a:xfrm>
            <a:off x="-20750" y="-11650"/>
            <a:ext cx="9204499" cy="5166800"/>
          </a:xfrm>
          <a:prstGeom prst="rect">
            <a:avLst/>
          </a:prstGeom>
          <a:noFill/>
          <a:ln>
            <a:noFill/>
          </a:ln>
        </p:spPr>
      </p:pic>
      <p:sp>
        <p:nvSpPr>
          <p:cNvPr id="149" name="Google Shape;149;p27"/>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rtl="0">
              <a:lnSpc>
                <a:spcPct val="115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8" r:id="rId5"/>
    <p:sldLayoutId id="2147483660" r:id="rId6"/>
    <p:sldLayoutId id="2147483668" r:id="rId7"/>
    <p:sldLayoutId id="2147483672" r:id="rId8"/>
    <p:sldLayoutId id="2147483673" r:id="rId9"/>
    <p:sldLayoutId id="2147483675" r:id="rId10"/>
    <p:sldLayoutId id="2147483676" r:id="rId11"/>
    <p:sldLayoutId id="2147483677" r:id="rId12"/>
    <p:sldLayoutId id="2147483678"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3" name="TextBox 2"/>
          <p:cNvSpPr txBox="1"/>
          <p:nvPr/>
        </p:nvSpPr>
        <p:spPr>
          <a:xfrm>
            <a:off x="838199" y="2133601"/>
            <a:ext cx="7358741" cy="2154436"/>
          </a:xfrm>
          <a:prstGeom prst="rect">
            <a:avLst/>
          </a:prstGeom>
          <a:noFill/>
        </p:spPr>
        <p:txBody>
          <a:bodyPr wrap="square" rtlCol="0">
            <a:spAutoFit/>
          </a:bodyPr>
          <a:lstStyle/>
          <a:p>
            <a:pPr lvl="0" algn="just"/>
            <a:r>
              <a:rPr lang="en-US" sz="2000" b="1" dirty="0"/>
              <a:t>Name:                     </a:t>
            </a:r>
            <a:r>
              <a:rPr lang="en-US" sz="2000" b="1" dirty="0" smtClean="0"/>
              <a:t>  </a:t>
            </a:r>
            <a:r>
              <a:rPr lang="en-US" sz="2000" dirty="0" smtClean="0"/>
              <a:t>:  </a:t>
            </a:r>
            <a:r>
              <a:rPr lang="en-US" sz="2000" dirty="0"/>
              <a:t>YOGESHWARAN V N</a:t>
            </a:r>
          </a:p>
          <a:p>
            <a:pPr lvl="0" algn="just"/>
            <a:r>
              <a:rPr lang="en-US" sz="2000" b="1" dirty="0"/>
              <a:t>Register Number    </a:t>
            </a:r>
            <a:r>
              <a:rPr lang="en-US" sz="2000" b="1" dirty="0" smtClean="0"/>
              <a:t> </a:t>
            </a:r>
            <a:r>
              <a:rPr lang="en-US" sz="2000" dirty="0" smtClean="0"/>
              <a:t>:  </a:t>
            </a:r>
            <a:r>
              <a:rPr lang="en-US" sz="2000" dirty="0"/>
              <a:t>513121104048</a:t>
            </a:r>
          </a:p>
          <a:p>
            <a:pPr algn="just"/>
            <a:r>
              <a:rPr lang="en-US" sz="2000" b="1" dirty="0"/>
              <a:t>Department  </a:t>
            </a:r>
            <a:r>
              <a:rPr lang="en-US" sz="2000" dirty="0"/>
              <a:t>          </a:t>
            </a:r>
            <a:r>
              <a:rPr lang="en-US" sz="2000" dirty="0" smtClean="0"/>
              <a:t>  </a:t>
            </a:r>
            <a:r>
              <a:rPr lang="en-US" sz="2000" dirty="0"/>
              <a:t>:  B.E Computer Science and Engineering</a:t>
            </a:r>
          </a:p>
          <a:p>
            <a:pPr lvl="0" algn="just"/>
            <a:r>
              <a:rPr lang="en-US" sz="2000" b="1" dirty="0"/>
              <a:t>Year / Semester     </a:t>
            </a:r>
            <a:r>
              <a:rPr lang="en-US" sz="2000" b="1" dirty="0" smtClean="0"/>
              <a:t>  </a:t>
            </a:r>
            <a:r>
              <a:rPr lang="en-US" sz="2000" dirty="0"/>
              <a:t>:  III Year / VI Semester</a:t>
            </a:r>
          </a:p>
          <a:p>
            <a:pPr lvl="0" algn="just"/>
            <a:r>
              <a:rPr lang="en-US" sz="2000" b="1" dirty="0"/>
              <a:t>College Name         </a:t>
            </a:r>
            <a:r>
              <a:rPr lang="en-US" sz="2000" b="1" dirty="0" smtClean="0"/>
              <a:t> </a:t>
            </a:r>
            <a:r>
              <a:rPr lang="en-US" sz="2000" dirty="0" smtClean="0"/>
              <a:t>:  </a:t>
            </a:r>
            <a:r>
              <a:rPr lang="en-US" sz="2000" dirty="0" err="1"/>
              <a:t>Thanthai</a:t>
            </a:r>
            <a:r>
              <a:rPr lang="en-US" sz="2000" dirty="0"/>
              <a:t> </a:t>
            </a:r>
            <a:r>
              <a:rPr lang="en-US" sz="2000" dirty="0" err="1"/>
              <a:t>periyar</a:t>
            </a:r>
            <a:r>
              <a:rPr lang="en-US" sz="2000" dirty="0"/>
              <a:t> </a:t>
            </a:r>
            <a:r>
              <a:rPr lang="en-US" sz="2000" dirty="0" err="1" smtClean="0"/>
              <a:t>Governmet</a:t>
            </a:r>
            <a:r>
              <a:rPr lang="en-US" sz="2000" dirty="0" smtClean="0"/>
              <a:t> </a:t>
            </a:r>
            <a:r>
              <a:rPr lang="en-US" sz="2000" dirty="0"/>
              <a:t>Institute of </a:t>
            </a:r>
            <a:endParaRPr lang="en-US" sz="2000" dirty="0" smtClean="0"/>
          </a:p>
          <a:p>
            <a:pPr lvl="0" algn="just"/>
            <a:r>
              <a:rPr lang="en-US" sz="2000"/>
              <a:t> </a:t>
            </a:r>
            <a:r>
              <a:rPr lang="en-US" sz="2000" smtClean="0"/>
              <a:t>                                   </a:t>
            </a:r>
            <a:r>
              <a:rPr lang="en-US" sz="2000" smtClean="0"/>
              <a:t> Technology</a:t>
            </a:r>
            <a:r>
              <a:rPr lang="en-US" sz="2000" dirty="0"/>
              <a:t>, Vellore - 632002</a:t>
            </a:r>
          </a:p>
          <a:p>
            <a:endParaRPr lang="en-US" dirty="0"/>
          </a:p>
        </p:txBody>
      </p:sp>
      <p:sp>
        <p:nvSpPr>
          <p:cNvPr id="4" name="TextBox 3"/>
          <p:cNvSpPr txBox="1"/>
          <p:nvPr/>
        </p:nvSpPr>
        <p:spPr>
          <a:xfrm>
            <a:off x="1894113" y="1219199"/>
            <a:ext cx="5246915" cy="523220"/>
          </a:xfrm>
          <a:prstGeom prst="rect">
            <a:avLst/>
          </a:prstGeom>
          <a:noFill/>
        </p:spPr>
        <p:txBody>
          <a:bodyPr wrap="square" rtlCol="0">
            <a:spAutoFit/>
          </a:bodyPr>
          <a:lstStyle/>
          <a:p>
            <a:r>
              <a:rPr lang="en-US" sz="2800" b="1" dirty="0" smtClean="0"/>
              <a:t>GENERATIVE AI Final Project</a:t>
            </a:r>
            <a:endParaRPr lang="en-US" sz="2800"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07300" y="4892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MODELLING</a:t>
            </a:r>
            <a:endParaRPr dirty="0"/>
          </a:p>
        </p:txBody>
      </p:sp>
      <p:sp>
        <p:nvSpPr>
          <p:cNvPr id="3" name="Rectangle 2"/>
          <p:cNvSpPr/>
          <p:nvPr/>
        </p:nvSpPr>
        <p:spPr>
          <a:xfrm>
            <a:off x="838200" y="1360835"/>
            <a:ext cx="6921500" cy="3139321"/>
          </a:xfrm>
          <a:prstGeom prst="rect">
            <a:avLst/>
          </a:prstGeom>
        </p:spPr>
        <p:txBody>
          <a:bodyPr wrap="square">
            <a:spAutoFit/>
          </a:bodyPr>
          <a:lstStyle/>
          <a:p>
            <a:pPr algn="just">
              <a:buFont typeface="+mj-lt"/>
              <a:buAutoNum type="arabicPeriod"/>
            </a:pPr>
            <a:r>
              <a:rPr lang="en-US" sz="1800" b="1" dirty="0" smtClean="0">
                <a:solidFill>
                  <a:srgbClr val="0D0D0D"/>
                </a:solidFill>
                <a:latin typeface="Söhne"/>
              </a:rPr>
              <a:t> Data </a:t>
            </a:r>
            <a:r>
              <a:rPr lang="en-US" sz="1800" b="1" dirty="0">
                <a:solidFill>
                  <a:srgbClr val="0D0D0D"/>
                </a:solidFill>
                <a:latin typeface="Söhne"/>
              </a:rPr>
              <a:t>Preparation</a:t>
            </a:r>
            <a:r>
              <a:rPr lang="en-US" sz="1800" dirty="0">
                <a:solidFill>
                  <a:srgbClr val="0D0D0D"/>
                </a:solidFill>
                <a:latin typeface="Söhne"/>
              </a:rPr>
              <a:t>:</a:t>
            </a:r>
          </a:p>
          <a:p>
            <a:pPr marL="742950" lvl="1" indent="-285750" algn="just">
              <a:buFont typeface="Arial" panose="020B0604020202020204" pitchFamily="34" charset="0"/>
              <a:buChar char="•"/>
            </a:pPr>
            <a:r>
              <a:rPr lang="en-US" sz="1800" dirty="0">
                <a:solidFill>
                  <a:srgbClr val="0D0D0D"/>
                </a:solidFill>
                <a:latin typeface="Söhne"/>
              </a:rPr>
              <a:t>Load the CIFAR-10 dataset which contains labeled images belonging to various categories.</a:t>
            </a:r>
          </a:p>
          <a:p>
            <a:pPr marL="742950" lvl="1" indent="-285750" algn="just">
              <a:buFont typeface="Arial" panose="020B0604020202020204" pitchFamily="34" charset="0"/>
              <a:buChar char="•"/>
            </a:pPr>
            <a:r>
              <a:rPr lang="en-US" sz="1800" dirty="0">
                <a:solidFill>
                  <a:srgbClr val="0D0D0D"/>
                </a:solidFill>
                <a:latin typeface="Söhne"/>
              </a:rPr>
              <a:t>Convert the RGB images to grayscale by averaging the pixel values across the color channels.</a:t>
            </a:r>
          </a:p>
          <a:p>
            <a:pPr algn="just">
              <a:buFont typeface="+mj-lt"/>
              <a:buAutoNum type="arabicPeriod"/>
            </a:pPr>
            <a:r>
              <a:rPr lang="en-US" sz="1800" b="1" dirty="0" smtClean="0">
                <a:solidFill>
                  <a:srgbClr val="0D0D0D"/>
                </a:solidFill>
                <a:latin typeface="Söhne"/>
              </a:rPr>
              <a:t> Generator </a:t>
            </a:r>
            <a:r>
              <a:rPr lang="en-US" sz="1800" b="1" dirty="0">
                <a:solidFill>
                  <a:srgbClr val="0D0D0D"/>
                </a:solidFill>
                <a:latin typeface="Söhne"/>
              </a:rPr>
              <a:t>Network</a:t>
            </a:r>
            <a:r>
              <a:rPr lang="en-US" sz="1800" dirty="0">
                <a:solidFill>
                  <a:srgbClr val="0D0D0D"/>
                </a:solidFill>
                <a:latin typeface="Söhne"/>
              </a:rPr>
              <a:t>:</a:t>
            </a:r>
          </a:p>
          <a:p>
            <a:pPr marL="742950" lvl="1" indent="-285750" algn="just">
              <a:buFont typeface="Arial" panose="020B0604020202020204" pitchFamily="34" charset="0"/>
              <a:buChar char="•"/>
            </a:pPr>
            <a:r>
              <a:rPr lang="en-US" sz="1800" dirty="0">
                <a:solidFill>
                  <a:srgbClr val="0D0D0D"/>
                </a:solidFill>
                <a:latin typeface="Söhne"/>
              </a:rPr>
              <a:t>Construct a generator model that takes grayscale images as input and produces colorized images as output.</a:t>
            </a:r>
          </a:p>
          <a:p>
            <a:pPr marL="742950" lvl="1" indent="-285750" algn="just">
              <a:buFont typeface="Arial" panose="020B0604020202020204" pitchFamily="34" charset="0"/>
              <a:buChar char="•"/>
            </a:pPr>
            <a:r>
              <a:rPr lang="en-US" sz="1800" dirty="0">
                <a:solidFill>
                  <a:srgbClr val="0D0D0D"/>
                </a:solidFill>
                <a:latin typeface="Söhne"/>
              </a:rPr>
              <a:t>Design the generator using a series of convolutional and </a:t>
            </a:r>
            <a:r>
              <a:rPr lang="en-US" sz="1800" dirty="0" err="1">
                <a:solidFill>
                  <a:srgbClr val="0D0D0D"/>
                </a:solidFill>
                <a:latin typeface="Söhne"/>
              </a:rPr>
              <a:t>deconvolutional</a:t>
            </a:r>
            <a:r>
              <a:rPr lang="en-US" sz="1800" dirty="0">
                <a:solidFill>
                  <a:srgbClr val="0D0D0D"/>
                </a:solidFill>
                <a:latin typeface="Söhne"/>
              </a:rPr>
              <a:t> layers with batch normalization and </a:t>
            </a:r>
            <a:r>
              <a:rPr lang="en-US" sz="1800" dirty="0" err="1">
                <a:solidFill>
                  <a:srgbClr val="0D0D0D"/>
                </a:solidFill>
                <a:latin typeface="Söhne"/>
              </a:rPr>
              <a:t>ReLU</a:t>
            </a:r>
            <a:r>
              <a:rPr lang="en-US" sz="1800" dirty="0">
                <a:solidFill>
                  <a:srgbClr val="0D0D0D"/>
                </a:solidFill>
                <a:latin typeface="Söhne"/>
              </a:rPr>
              <a:t> activation functions.</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5"/>
        <p:cNvGrpSpPr/>
        <p:nvPr/>
      </p:nvGrpSpPr>
      <p:grpSpPr>
        <a:xfrm>
          <a:off x="0" y="0"/>
          <a:ext cx="0" cy="0"/>
          <a:chOff x="0" y="0"/>
          <a:chExt cx="0" cy="0"/>
        </a:xfrm>
      </p:grpSpPr>
      <p:sp>
        <p:nvSpPr>
          <p:cNvPr id="3" name="Rectangle 2"/>
          <p:cNvSpPr/>
          <p:nvPr/>
        </p:nvSpPr>
        <p:spPr>
          <a:xfrm>
            <a:off x="215900" y="240586"/>
            <a:ext cx="7467600" cy="4801314"/>
          </a:xfrm>
          <a:prstGeom prst="rect">
            <a:avLst/>
          </a:prstGeom>
        </p:spPr>
        <p:txBody>
          <a:bodyPr wrap="square">
            <a:spAutoFit/>
          </a:bodyPr>
          <a:lstStyle/>
          <a:p>
            <a:pPr marL="342900" indent="-342900" algn="just">
              <a:buFont typeface="+mj-lt"/>
              <a:buAutoNum type="arabicPeriod" startAt="3"/>
            </a:pPr>
            <a:r>
              <a:rPr lang="en-US" sz="1700" b="1" dirty="0" smtClean="0">
                <a:solidFill>
                  <a:srgbClr val="0D0D0D"/>
                </a:solidFill>
                <a:latin typeface="Söhne"/>
              </a:rPr>
              <a:t>Discriminator </a:t>
            </a:r>
            <a:r>
              <a:rPr lang="en-US" sz="1700" b="1" dirty="0">
                <a:solidFill>
                  <a:srgbClr val="0D0D0D"/>
                </a:solidFill>
                <a:latin typeface="Söhne"/>
              </a:rPr>
              <a:t>Network</a:t>
            </a:r>
            <a:r>
              <a:rPr lang="en-US" sz="1700" dirty="0">
                <a:solidFill>
                  <a:srgbClr val="0D0D0D"/>
                </a:solidFill>
                <a:latin typeface="Söhne"/>
              </a:rPr>
              <a:t>:</a:t>
            </a:r>
          </a:p>
          <a:p>
            <a:pPr marL="742950" lvl="1" indent="-285750" algn="just">
              <a:buFont typeface="Arial" panose="020B0604020202020204" pitchFamily="34" charset="0"/>
              <a:buChar char="•"/>
            </a:pPr>
            <a:r>
              <a:rPr lang="en-US" sz="1700" dirty="0">
                <a:solidFill>
                  <a:srgbClr val="0D0D0D"/>
                </a:solidFill>
                <a:latin typeface="Söhne"/>
              </a:rPr>
              <a:t>Develop a discriminator model to differentiate between real colored images and generated colorized images.</a:t>
            </a:r>
          </a:p>
          <a:p>
            <a:pPr marL="742950" lvl="1" indent="-285750" algn="just">
              <a:buFont typeface="Arial" panose="020B0604020202020204" pitchFamily="34" charset="0"/>
              <a:buChar char="•"/>
            </a:pPr>
            <a:r>
              <a:rPr lang="en-US" sz="1700" dirty="0">
                <a:solidFill>
                  <a:srgbClr val="0D0D0D"/>
                </a:solidFill>
                <a:latin typeface="Söhne"/>
              </a:rPr>
              <a:t>The discriminator is composed of convolutional layers followed by fully connected layers, with batch normalization and </a:t>
            </a:r>
            <a:r>
              <a:rPr lang="en-US" sz="1700" dirty="0" err="1">
                <a:solidFill>
                  <a:srgbClr val="0D0D0D"/>
                </a:solidFill>
                <a:latin typeface="Söhne"/>
              </a:rPr>
              <a:t>LeakyReLU</a:t>
            </a:r>
            <a:r>
              <a:rPr lang="en-US" sz="1700" dirty="0">
                <a:solidFill>
                  <a:srgbClr val="0D0D0D"/>
                </a:solidFill>
                <a:latin typeface="Söhne"/>
              </a:rPr>
              <a:t> activation functions.</a:t>
            </a:r>
          </a:p>
          <a:p>
            <a:pPr algn="just">
              <a:buFont typeface="+mj-lt"/>
              <a:buAutoNum type="arabicPeriod" startAt="3"/>
            </a:pPr>
            <a:r>
              <a:rPr lang="en-US" sz="1700" b="1" dirty="0" smtClean="0">
                <a:solidFill>
                  <a:srgbClr val="0D0D0D"/>
                </a:solidFill>
                <a:latin typeface="Söhne"/>
              </a:rPr>
              <a:t>  Training</a:t>
            </a:r>
            <a:r>
              <a:rPr lang="en-US" sz="1700" dirty="0">
                <a:solidFill>
                  <a:srgbClr val="0D0D0D"/>
                </a:solidFill>
                <a:latin typeface="Söhne"/>
              </a:rPr>
              <a:t>:</a:t>
            </a:r>
          </a:p>
          <a:p>
            <a:pPr marL="742950" lvl="1" indent="-285750" algn="just">
              <a:buFont typeface="Arial" panose="020B0604020202020204" pitchFamily="34" charset="0"/>
              <a:buChar char="•"/>
            </a:pPr>
            <a:r>
              <a:rPr lang="en-US" sz="1700" dirty="0">
                <a:solidFill>
                  <a:srgbClr val="0D0D0D"/>
                </a:solidFill>
                <a:latin typeface="Söhne"/>
              </a:rPr>
              <a:t>Train the generator and discriminator networks alternately in a </a:t>
            </a:r>
            <a:r>
              <a:rPr lang="en-US" sz="1700" dirty="0" err="1">
                <a:solidFill>
                  <a:srgbClr val="0D0D0D"/>
                </a:solidFill>
                <a:latin typeface="Söhne"/>
              </a:rPr>
              <a:t>minimax</a:t>
            </a:r>
            <a:r>
              <a:rPr lang="en-US" sz="1700" dirty="0">
                <a:solidFill>
                  <a:srgbClr val="0D0D0D"/>
                </a:solidFill>
                <a:latin typeface="Söhne"/>
              </a:rPr>
              <a:t> fashion.</a:t>
            </a:r>
          </a:p>
          <a:p>
            <a:pPr marL="742950" lvl="1" indent="-285750" algn="just">
              <a:buFont typeface="Arial" panose="020B0604020202020204" pitchFamily="34" charset="0"/>
              <a:buChar char="•"/>
            </a:pPr>
            <a:r>
              <a:rPr lang="en-US" sz="1700" dirty="0">
                <a:solidFill>
                  <a:srgbClr val="0D0D0D"/>
                </a:solidFill>
                <a:latin typeface="Söhne"/>
              </a:rPr>
              <a:t>Optimize the networks using the Adam optimizer with binary cross-entropy loss.</a:t>
            </a:r>
          </a:p>
          <a:p>
            <a:pPr marL="742950" lvl="1" indent="-285750" algn="just">
              <a:buFont typeface="Arial" panose="020B0604020202020204" pitchFamily="34" charset="0"/>
              <a:buChar char="•"/>
            </a:pPr>
            <a:r>
              <a:rPr lang="en-US" sz="1700" dirty="0">
                <a:solidFill>
                  <a:srgbClr val="0D0D0D"/>
                </a:solidFill>
                <a:latin typeface="Söhne"/>
              </a:rPr>
              <a:t>Update the discriminator multiple times per generator update to improve stability.</a:t>
            </a:r>
          </a:p>
          <a:p>
            <a:pPr algn="just">
              <a:buFont typeface="+mj-lt"/>
              <a:buAutoNum type="arabicPeriod" startAt="3"/>
            </a:pPr>
            <a:r>
              <a:rPr lang="en-US" sz="1700" b="1" dirty="0" smtClean="0">
                <a:solidFill>
                  <a:srgbClr val="0D0D0D"/>
                </a:solidFill>
                <a:latin typeface="Söhne"/>
              </a:rPr>
              <a:t>   Evaluation</a:t>
            </a:r>
            <a:r>
              <a:rPr lang="en-US" sz="1700" dirty="0">
                <a:solidFill>
                  <a:srgbClr val="0D0D0D"/>
                </a:solidFill>
                <a:latin typeface="Söhne"/>
              </a:rPr>
              <a:t>:</a:t>
            </a:r>
          </a:p>
          <a:p>
            <a:pPr marL="742950" lvl="1" indent="-285750" algn="just">
              <a:buFont typeface="Arial" panose="020B0604020202020204" pitchFamily="34" charset="0"/>
              <a:buChar char="•"/>
            </a:pPr>
            <a:r>
              <a:rPr lang="en-US" sz="1700" dirty="0">
                <a:solidFill>
                  <a:srgbClr val="0D0D0D"/>
                </a:solidFill>
                <a:latin typeface="Söhne"/>
              </a:rPr>
              <a:t>Monitor the loss values of both the generator and discriminator during training.</a:t>
            </a:r>
          </a:p>
          <a:p>
            <a:pPr marL="742950" lvl="1" indent="-285750" algn="just">
              <a:buFont typeface="Arial" panose="020B0604020202020204" pitchFamily="34" charset="0"/>
              <a:buChar char="•"/>
            </a:pPr>
            <a:r>
              <a:rPr lang="en-US" sz="1700" dirty="0">
                <a:solidFill>
                  <a:srgbClr val="0D0D0D"/>
                </a:solidFill>
                <a:latin typeface="Söhne"/>
              </a:rPr>
              <a:t>Evaluate the quality of colorization by visually inspecting sampled images generated by the trained generator.</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6"/>
          <p:cNvSpPr txBox="1">
            <a:spLocks noGrp="1"/>
          </p:cNvSpPr>
          <p:nvPr>
            <p:ph type="title"/>
          </p:nvPr>
        </p:nvSpPr>
        <p:spPr>
          <a:xfrm>
            <a:off x="5803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ALGORITHM</a:t>
            </a:r>
            <a:endParaRPr dirty="0"/>
          </a:p>
        </p:txBody>
      </p:sp>
      <p:sp>
        <p:nvSpPr>
          <p:cNvPr id="27" name="Rectangle 26"/>
          <p:cNvSpPr/>
          <p:nvPr/>
        </p:nvSpPr>
        <p:spPr>
          <a:xfrm>
            <a:off x="850900" y="963300"/>
            <a:ext cx="7556500" cy="4031873"/>
          </a:xfrm>
          <a:prstGeom prst="rect">
            <a:avLst/>
          </a:prstGeom>
        </p:spPr>
        <p:txBody>
          <a:bodyPr wrap="square">
            <a:spAutoFit/>
          </a:bodyPr>
          <a:lstStyle/>
          <a:p>
            <a:pPr marL="342900" indent="-342900" algn="just">
              <a:buFont typeface="+mj-lt"/>
              <a:buAutoNum type="arabicPeriod"/>
            </a:pPr>
            <a:r>
              <a:rPr lang="en-US" sz="1600" dirty="0" smtClean="0">
                <a:solidFill>
                  <a:srgbClr val="0D0D0D"/>
                </a:solidFill>
                <a:latin typeface="Söhne"/>
              </a:rPr>
              <a:t>Load </a:t>
            </a:r>
            <a:r>
              <a:rPr lang="en-US" sz="1600" dirty="0">
                <a:solidFill>
                  <a:srgbClr val="0D0D0D"/>
                </a:solidFill>
                <a:latin typeface="Söhne"/>
              </a:rPr>
              <a:t>CIFAR-10 dataset and preprocess images to grayscale.</a:t>
            </a:r>
          </a:p>
          <a:p>
            <a:pPr marL="342900" indent="-342900" algn="just">
              <a:buFont typeface="+mj-lt"/>
              <a:buAutoNum type="arabicPeriod"/>
            </a:pPr>
            <a:r>
              <a:rPr lang="en-US" sz="1600" dirty="0">
                <a:solidFill>
                  <a:srgbClr val="0D0D0D"/>
                </a:solidFill>
                <a:latin typeface="Söhne"/>
              </a:rPr>
              <a:t>Define the generator and discriminator models using Convolutional Neural Network (CNN) architectures.</a:t>
            </a:r>
          </a:p>
          <a:p>
            <a:pPr marL="342900" indent="-342900" algn="just">
              <a:buFont typeface="+mj-lt"/>
              <a:buAutoNum type="arabicPeriod"/>
            </a:pPr>
            <a:r>
              <a:rPr lang="en-US" sz="1600" dirty="0">
                <a:solidFill>
                  <a:srgbClr val="0D0D0D"/>
                </a:solidFill>
                <a:latin typeface="Söhne"/>
              </a:rPr>
              <a:t>Implement training loop:</a:t>
            </a:r>
          </a:p>
          <a:p>
            <a:pPr marL="742950" lvl="1" indent="-285750" algn="just">
              <a:buFont typeface="Arial" panose="020B0604020202020204" pitchFamily="34" charset="0"/>
              <a:buChar char="•"/>
            </a:pPr>
            <a:r>
              <a:rPr lang="en-US" sz="1600" dirty="0">
                <a:solidFill>
                  <a:srgbClr val="0D0D0D"/>
                </a:solidFill>
                <a:latin typeface="Söhne"/>
              </a:rPr>
              <a:t>Iterate over epochs:</a:t>
            </a:r>
          </a:p>
          <a:p>
            <a:pPr marL="1200150" lvl="2" indent="-285750" algn="just">
              <a:buFont typeface="Arial" panose="020B0604020202020204" pitchFamily="34" charset="0"/>
              <a:buChar char="•"/>
            </a:pPr>
            <a:r>
              <a:rPr lang="en-US" sz="1600" dirty="0">
                <a:solidFill>
                  <a:srgbClr val="0D0D0D"/>
                </a:solidFill>
                <a:latin typeface="Söhne"/>
              </a:rPr>
              <a:t>Shuffle the training data.</a:t>
            </a:r>
          </a:p>
          <a:p>
            <a:pPr marL="1200150" lvl="2" indent="-285750" algn="just">
              <a:buFont typeface="Arial" panose="020B0604020202020204" pitchFamily="34" charset="0"/>
              <a:buChar char="•"/>
            </a:pPr>
            <a:r>
              <a:rPr lang="en-US" sz="1600" dirty="0">
                <a:solidFill>
                  <a:srgbClr val="0D0D0D"/>
                </a:solidFill>
                <a:latin typeface="Söhne"/>
              </a:rPr>
              <a:t>Train the discriminator:</a:t>
            </a:r>
          </a:p>
          <a:p>
            <a:pPr marL="1657350" lvl="3" indent="-285750" algn="just">
              <a:buFont typeface="Arial" panose="020B0604020202020204" pitchFamily="34" charset="0"/>
              <a:buChar char="•"/>
            </a:pPr>
            <a:r>
              <a:rPr lang="en-US" sz="1600" dirty="0">
                <a:solidFill>
                  <a:srgbClr val="0D0D0D"/>
                </a:solidFill>
                <a:latin typeface="Söhne"/>
              </a:rPr>
              <a:t>Generate real and fake image pairs.</a:t>
            </a:r>
          </a:p>
          <a:p>
            <a:pPr marL="1657350" lvl="3" indent="-285750" algn="just">
              <a:buFont typeface="Arial" panose="020B0604020202020204" pitchFamily="34" charset="0"/>
              <a:buChar char="•"/>
            </a:pPr>
            <a:r>
              <a:rPr lang="en-US" sz="1600" dirty="0">
                <a:solidFill>
                  <a:srgbClr val="0D0D0D"/>
                </a:solidFill>
                <a:latin typeface="Söhne"/>
              </a:rPr>
              <a:t>Update the discriminator weights based on binary cross-entropy loss.</a:t>
            </a:r>
          </a:p>
          <a:p>
            <a:pPr marL="1200150" lvl="2" indent="-285750" algn="just">
              <a:buFont typeface="Arial" panose="020B0604020202020204" pitchFamily="34" charset="0"/>
              <a:buChar char="•"/>
            </a:pPr>
            <a:r>
              <a:rPr lang="en-US" sz="1600" dirty="0">
                <a:solidFill>
                  <a:srgbClr val="0D0D0D"/>
                </a:solidFill>
                <a:latin typeface="Söhne"/>
              </a:rPr>
              <a:t>Train the generator:</a:t>
            </a:r>
          </a:p>
          <a:p>
            <a:pPr marL="1657350" lvl="3" indent="-285750" algn="just">
              <a:buFont typeface="Arial" panose="020B0604020202020204" pitchFamily="34" charset="0"/>
              <a:buChar char="•"/>
            </a:pPr>
            <a:r>
              <a:rPr lang="en-US" sz="1600" dirty="0">
                <a:solidFill>
                  <a:srgbClr val="0D0D0D"/>
                </a:solidFill>
                <a:latin typeface="Söhne"/>
              </a:rPr>
              <a:t>Generate colorized images from grayscale inputs.</a:t>
            </a:r>
          </a:p>
          <a:p>
            <a:pPr marL="1657350" lvl="3" indent="-285750" algn="just">
              <a:buFont typeface="Arial" panose="020B0604020202020204" pitchFamily="34" charset="0"/>
              <a:buChar char="•"/>
            </a:pPr>
            <a:r>
              <a:rPr lang="en-US" sz="1600" dirty="0">
                <a:solidFill>
                  <a:srgbClr val="0D0D0D"/>
                </a:solidFill>
                <a:latin typeface="Söhne"/>
              </a:rPr>
              <a:t>Update the generator weights based on binary cross-entropy loss.</a:t>
            </a:r>
          </a:p>
          <a:p>
            <a:pPr marL="742950" lvl="1" indent="-285750" algn="just">
              <a:buFont typeface="Arial" panose="020B0604020202020204" pitchFamily="34" charset="0"/>
              <a:buChar char="•"/>
            </a:pPr>
            <a:r>
              <a:rPr lang="en-US" sz="1600" dirty="0">
                <a:solidFill>
                  <a:srgbClr val="0D0D0D"/>
                </a:solidFill>
                <a:latin typeface="Söhne"/>
              </a:rPr>
              <a:t>Evaluate and save the generator and discriminator models periodically.</a:t>
            </a:r>
          </a:p>
          <a:p>
            <a:pPr marL="342900" indent="-342900" algn="just">
              <a:buFont typeface="+mj-lt"/>
              <a:buAutoNum type="arabicPeriod"/>
            </a:pPr>
            <a:r>
              <a:rPr lang="en-US" sz="1600" dirty="0">
                <a:solidFill>
                  <a:srgbClr val="0D0D0D"/>
                </a:solidFill>
                <a:latin typeface="Söhne"/>
              </a:rPr>
              <a:t>Visualize the loss curves and sample colorized images at the end of training.</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9"/>
        <p:cNvGrpSpPr/>
        <p:nvPr/>
      </p:nvGrpSpPr>
      <p:grpSpPr>
        <a:xfrm>
          <a:off x="0" y="0"/>
          <a:ext cx="0" cy="0"/>
          <a:chOff x="0" y="0"/>
          <a:chExt cx="0" cy="0"/>
        </a:xfrm>
      </p:grpSpPr>
      <p:sp>
        <p:nvSpPr>
          <p:cNvPr id="6" name="Rectangle 5"/>
          <p:cNvSpPr/>
          <p:nvPr/>
        </p:nvSpPr>
        <p:spPr>
          <a:xfrm>
            <a:off x="622300" y="1771531"/>
            <a:ext cx="6946900" cy="1938992"/>
          </a:xfrm>
          <a:prstGeom prst="rect">
            <a:avLst/>
          </a:prstGeom>
        </p:spPr>
        <p:txBody>
          <a:bodyPr wrap="square">
            <a:spAutoFit/>
          </a:bodyPr>
          <a:lstStyle/>
          <a:p>
            <a:pPr marL="457200" indent="-457200">
              <a:buFont typeface="+mj-lt"/>
              <a:buAutoNum type="arabicPeriod"/>
            </a:pPr>
            <a:r>
              <a:rPr lang="en-US" sz="2000" dirty="0" smtClean="0">
                <a:solidFill>
                  <a:srgbClr val="0D0D0D"/>
                </a:solidFill>
                <a:latin typeface="Söhne"/>
              </a:rPr>
              <a:t>Deploy </a:t>
            </a:r>
            <a:r>
              <a:rPr lang="en-US" sz="2000" dirty="0">
                <a:solidFill>
                  <a:srgbClr val="0D0D0D"/>
                </a:solidFill>
                <a:latin typeface="Söhne"/>
              </a:rPr>
              <a:t>the trained model as a service or integrate it into an application.</a:t>
            </a:r>
          </a:p>
          <a:p>
            <a:pPr marL="457200" indent="-457200">
              <a:buFont typeface="+mj-lt"/>
              <a:buAutoNum type="arabicPeriod"/>
            </a:pPr>
            <a:r>
              <a:rPr lang="en-US" sz="2000" dirty="0">
                <a:solidFill>
                  <a:srgbClr val="0D0D0D"/>
                </a:solidFill>
                <a:latin typeface="Söhne"/>
              </a:rPr>
              <a:t>Provide an interface for users to upload black and white images for colorization.</a:t>
            </a:r>
          </a:p>
          <a:p>
            <a:pPr marL="457200" indent="-457200">
              <a:buFont typeface="+mj-lt"/>
              <a:buAutoNum type="arabicPeriod"/>
            </a:pPr>
            <a:r>
              <a:rPr lang="en-US" sz="2000" dirty="0">
                <a:solidFill>
                  <a:srgbClr val="0D0D0D"/>
                </a:solidFill>
                <a:latin typeface="Söhne"/>
              </a:rPr>
              <a:t>Utilize cloud infrastructure for scalability and accessibility.</a:t>
            </a:r>
          </a:p>
        </p:txBody>
      </p:sp>
      <p:sp>
        <p:nvSpPr>
          <p:cNvPr id="9" name="Google Shape;351;p46"/>
          <p:cNvSpPr txBox="1">
            <a:spLocks noGrp="1"/>
          </p:cNvSpPr>
          <p:nvPr>
            <p:ph type="title"/>
          </p:nvPr>
        </p:nvSpPr>
        <p:spPr>
          <a:xfrm>
            <a:off x="406400" y="921000"/>
            <a:ext cx="32258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300" dirty="0" smtClean="0"/>
              <a:t>DEPLOYMENT</a:t>
            </a:r>
            <a:endParaRPr sz="33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6"/>
        <p:cNvGrpSpPr/>
        <p:nvPr/>
      </p:nvGrpSpPr>
      <p:grpSpPr>
        <a:xfrm>
          <a:off x="0" y="0"/>
          <a:ext cx="0" cy="0"/>
          <a:chOff x="0" y="0"/>
          <a:chExt cx="0" cy="0"/>
        </a:xfrm>
      </p:grpSpPr>
      <p:sp>
        <p:nvSpPr>
          <p:cNvPr id="310" name="Google Shape;310;p45"/>
          <p:cNvSpPr txBox="1">
            <a:spLocks noGrp="1"/>
          </p:cNvSpPr>
          <p:nvPr>
            <p:ph type="title"/>
          </p:nvPr>
        </p:nvSpPr>
        <p:spPr>
          <a:xfrm>
            <a:off x="694600" y="441882"/>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RESULTS</a:t>
            </a:r>
            <a:endParaRPr dirty="0"/>
          </a:p>
        </p:txBody>
      </p:sp>
      <p:sp>
        <p:nvSpPr>
          <p:cNvPr id="2" name="Rectangle 1"/>
          <p:cNvSpPr/>
          <p:nvPr/>
        </p:nvSpPr>
        <p:spPr>
          <a:xfrm>
            <a:off x="834300" y="1017582"/>
            <a:ext cx="4398100" cy="3785652"/>
          </a:xfrm>
          <a:prstGeom prst="rect">
            <a:avLst/>
          </a:prstGeom>
        </p:spPr>
        <p:txBody>
          <a:bodyPr wrap="square">
            <a:spAutoFit/>
          </a:bodyPr>
          <a:lstStyle/>
          <a:p>
            <a:pPr marL="285750" indent="-285750">
              <a:buFont typeface="Arial" panose="020B0604020202020204" pitchFamily="34" charset="0"/>
              <a:buChar char="•"/>
            </a:pPr>
            <a:r>
              <a:rPr lang="en-US" sz="2000" dirty="0" smtClean="0">
                <a:solidFill>
                  <a:srgbClr val="0D0D0D"/>
                </a:solidFill>
                <a:latin typeface="Söhne"/>
              </a:rPr>
              <a:t>The </a:t>
            </a:r>
            <a:r>
              <a:rPr lang="en-US" sz="2000" dirty="0">
                <a:solidFill>
                  <a:srgbClr val="0D0D0D"/>
                </a:solidFill>
                <a:latin typeface="Söhne"/>
              </a:rPr>
              <a:t>generator and discriminator loss curves demonstrate the training progress.</a:t>
            </a:r>
          </a:p>
          <a:p>
            <a:pPr marL="285750" indent="-285750">
              <a:buFont typeface="Arial" panose="020B0604020202020204" pitchFamily="34" charset="0"/>
              <a:buChar char="•"/>
            </a:pPr>
            <a:r>
              <a:rPr lang="en-US" sz="2000" dirty="0">
                <a:solidFill>
                  <a:srgbClr val="0D0D0D"/>
                </a:solidFill>
                <a:latin typeface="Söhne"/>
              </a:rPr>
              <a:t>Sampled colorized images showcase the effectiveness of the trained model in generating realistic and diverse colorizations for input grayscale images.</a:t>
            </a:r>
          </a:p>
          <a:p>
            <a:pPr marL="285750" indent="-285750" algn="just">
              <a:buFont typeface="Arial" panose="020B0604020202020204" pitchFamily="34" charset="0"/>
              <a:buChar char="•"/>
            </a:pPr>
            <a:r>
              <a:rPr lang="en-US" sz="2000" dirty="0">
                <a:solidFill>
                  <a:srgbClr val="0D0D0D"/>
                </a:solidFill>
                <a:latin typeface="Söhne"/>
              </a:rPr>
              <a:t>Evaluate the colorization quality based on visual inspection and potentially through user feedback or quantitative metrics.</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8721" y="1866900"/>
            <a:ext cx="3598477" cy="277343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4755" y="874400"/>
            <a:ext cx="3903590" cy="3888100"/>
          </a:xfrm>
          <a:prstGeom prst="rect">
            <a:avLst/>
          </a:prstGeom>
        </p:spPr>
      </p:pic>
      <p:sp>
        <p:nvSpPr>
          <p:cNvPr id="20" name="Google Shape;310;p45"/>
          <p:cNvSpPr txBox="1">
            <a:spLocks noGrp="1"/>
          </p:cNvSpPr>
          <p:nvPr>
            <p:ph type="title"/>
          </p:nvPr>
        </p:nvSpPr>
        <p:spPr>
          <a:xfrm>
            <a:off x="694600" y="2987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OUTPUT</a:t>
            </a:r>
            <a:endParaRPr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48"/>
          <p:cNvSpPr txBox="1">
            <a:spLocks noGrp="1"/>
          </p:cNvSpPr>
          <p:nvPr>
            <p:ph type="title"/>
          </p:nvPr>
        </p:nvSpPr>
        <p:spPr>
          <a:xfrm>
            <a:off x="720000" y="8067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CONCLUSION</a:t>
            </a:r>
            <a:endParaRPr dirty="0"/>
          </a:p>
        </p:txBody>
      </p:sp>
      <p:sp>
        <p:nvSpPr>
          <p:cNvPr id="2" name="Rectangle 1"/>
          <p:cNvSpPr/>
          <p:nvPr/>
        </p:nvSpPr>
        <p:spPr>
          <a:xfrm>
            <a:off x="720000" y="1518444"/>
            <a:ext cx="8170000" cy="2862322"/>
          </a:xfrm>
          <a:prstGeom prst="rect">
            <a:avLst/>
          </a:prstGeom>
        </p:spPr>
        <p:txBody>
          <a:bodyPr wrap="square">
            <a:spAutoFit/>
          </a:bodyPr>
          <a:lstStyle/>
          <a:p>
            <a:pPr algn="just"/>
            <a:r>
              <a:rPr lang="en-US" sz="2000" dirty="0" smtClean="0"/>
              <a:t>	In </a:t>
            </a:r>
            <a:r>
              <a:rPr lang="en-US" sz="2000" dirty="0"/>
              <a:t>this project, we were successful in automatically color </a:t>
            </a:r>
            <a:r>
              <a:rPr lang="en-US" sz="2000" dirty="0" smtClean="0"/>
              <a:t>the gray scale images </a:t>
            </a:r>
            <a:r>
              <a:rPr lang="en-US" sz="2000" dirty="0"/>
              <a:t>using Generative adversarial networks, to a visual </a:t>
            </a:r>
            <a:r>
              <a:rPr lang="en-US" sz="2000" dirty="0" smtClean="0"/>
              <a:t>degree which is acceptable</a:t>
            </a:r>
            <a:r>
              <a:rPr lang="en-US" sz="2000" dirty="0"/>
              <a:t>. The images of CIPHER 10 with synthetic colors by </a:t>
            </a:r>
            <a:r>
              <a:rPr lang="en-US" sz="2000" dirty="0" smtClean="0"/>
              <a:t>GAN looked reasonably </a:t>
            </a:r>
            <a:r>
              <a:rPr lang="en-US" sz="2000" dirty="0"/>
              <a:t>well and similar to the original images. There </a:t>
            </a:r>
            <a:r>
              <a:rPr lang="en-US" sz="2000" dirty="0" smtClean="0"/>
              <a:t>were some incidences </a:t>
            </a:r>
            <a:r>
              <a:rPr lang="en-US" sz="2000" dirty="0"/>
              <a:t>where the model misunderstood the sea water for </a:t>
            </a:r>
            <a:r>
              <a:rPr lang="en-US" sz="2000" dirty="0" smtClean="0"/>
              <a:t>grass during the </a:t>
            </a:r>
            <a:r>
              <a:rPr lang="en-US" sz="2000" dirty="0"/>
              <a:t>training process, but with further training, it was successful </a:t>
            </a:r>
            <a:r>
              <a:rPr lang="en-US" sz="2000" dirty="0" smtClean="0"/>
              <a:t>in coloring green </a:t>
            </a:r>
            <a:r>
              <a:rPr lang="en-US" sz="2000" dirty="0"/>
              <a:t>color for grasses. We observed that the model </a:t>
            </a:r>
            <a:r>
              <a:rPr lang="en-US" sz="2000" dirty="0" smtClean="0"/>
              <a:t>faced unusual problem </a:t>
            </a:r>
            <a:r>
              <a:rPr lang="en-US" sz="2000" dirty="0"/>
              <a:t>with red color, which it learnt after many epochs as </a:t>
            </a:r>
            <a:r>
              <a:rPr lang="en-US" sz="2000" dirty="0" smtClean="0"/>
              <a:t>compared to other </a:t>
            </a:r>
            <a:r>
              <a:rPr lang="en-US" sz="2000" dirty="0"/>
              <a:t>colors. </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62" name="Google Shape;462;p49"/>
          <p:cNvSpPr txBox="1">
            <a:spLocks noGrp="1"/>
          </p:cNvSpPr>
          <p:nvPr>
            <p:ph type="title" idx="8"/>
          </p:nvPr>
        </p:nvSpPr>
        <p:spPr>
          <a:xfrm>
            <a:off x="758100" y="2860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REFERENCES</a:t>
            </a:r>
            <a:endParaRPr dirty="0"/>
          </a:p>
        </p:txBody>
      </p:sp>
      <p:sp>
        <p:nvSpPr>
          <p:cNvPr id="10" name="Rectangle 9"/>
          <p:cNvSpPr/>
          <p:nvPr/>
        </p:nvSpPr>
        <p:spPr>
          <a:xfrm>
            <a:off x="914400" y="976000"/>
            <a:ext cx="8318500" cy="3754874"/>
          </a:xfrm>
          <a:prstGeom prst="rect">
            <a:avLst/>
          </a:prstGeom>
        </p:spPr>
        <p:txBody>
          <a:bodyPr wrap="square">
            <a:spAutoFit/>
          </a:bodyPr>
          <a:lstStyle/>
          <a:p>
            <a:pPr marL="342900" indent="-342900">
              <a:buFont typeface="+mj-lt"/>
              <a:buAutoNum type="arabicPeriod"/>
            </a:pPr>
            <a:r>
              <a:rPr lang="en-US" sz="1700" dirty="0" err="1"/>
              <a:t>Nazeri</a:t>
            </a:r>
            <a:r>
              <a:rPr lang="en-US" sz="1700" dirty="0"/>
              <a:t>, </a:t>
            </a:r>
            <a:r>
              <a:rPr lang="en-US" sz="1700" dirty="0" err="1"/>
              <a:t>Kamyar</a:t>
            </a:r>
            <a:r>
              <a:rPr lang="en-US" sz="1700" dirty="0"/>
              <a:t>, Ng, Eric, and </a:t>
            </a:r>
            <a:r>
              <a:rPr lang="en-US" sz="1700" dirty="0" err="1"/>
              <a:t>Ebrahim</a:t>
            </a:r>
            <a:r>
              <a:rPr lang="en-US" sz="1700" dirty="0"/>
              <a:t>, </a:t>
            </a:r>
            <a:r>
              <a:rPr lang="en-US" sz="1700" dirty="0" err="1"/>
              <a:t>Mehran</a:t>
            </a:r>
            <a:r>
              <a:rPr lang="en-US" sz="1700" dirty="0"/>
              <a:t>. "Image Colorization using Generative Adversarial Networks." </a:t>
            </a:r>
            <a:r>
              <a:rPr lang="en-US" sz="1700" dirty="0" err="1"/>
              <a:t>arXiv</a:t>
            </a:r>
            <a:r>
              <a:rPr lang="en-US" sz="1700" dirty="0"/>
              <a:t> preprint arXiv:1803.05400 [cs.CV] (2018</a:t>
            </a:r>
            <a:r>
              <a:rPr lang="en-US" sz="1700" dirty="0" smtClean="0"/>
              <a:t>).</a:t>
            </a:r>
            <a:endParaRPr lang="en-US" sz="1700" dirty="0"/>
          </a:p>
          <a:p>
            <a:pPr marL="342900" indent="-342900">
              <a:buFont typeface="+mj-lt"/>
              <a:buAutoNum type="arabicPeriod"/>
            </a:pPr>
            <a:r>
              <a:rPr lang="en-US" sz="1700" dirty="0" err="1"/>
              <a:t>Goodfellow</a:t>
            </a:r>
            <a:r>
              <a:rPr lang="en-US" sz="1700" dirty="0"/>
              <a:t>, Ian, et al. "Generative adversarial nets." Advances in neural information processing systems. 2014</a:t>
            </a:r>
            <a:r>
              <a:rPr lang="en-US" sz="1700" dirty="0" smtClean="0"/>
              <a:t>.</a:t>
            </a:r>
            <a:endParaRPr lang="en-US" sz="1700" dirty="0"/>
          </a:p>
          <a:p>
            <a:pPr marL="342900" indent="-342900">
              <a:buFont typeface="+mj-lt"/>
              <a:buAutoNum type="arabicPeriod"/>
            </a:pPr>
            <a:r>
              <a:rPr lang="en-US" sz="1700" dirty="0" smtClean="0"/>
              <a:t>https</a:t>
            </a:r>
            <a:r>
              <a:rPr lang="en-US" sz="1700" dirty="0"/>
              <a:t>://medium.com/deep-dimension/gans-a-modern-perspective-83ed64b42f5c</a:t>
            </a:r>
            <a:r>
              <a:rPr lang="en-US" sz="1700" dirty="0" smtClean="0"/>
              <a:t>.</a:t>
            </a:r>
            <a:endParaRPr lang="en-US" sz="1700" dirty="0"/>
          </a:p>
          <a:p>
            <a:pPr marL="342900" indent="-342900">
              <a:buFont typeface="+mj-lt"/>
              <a:buAutoNum type="arabicPeriod"/>
            </a:pPr>
            <a:r>
              <a:rPr lang="en-US" sz="1700" dirty="0" smtClean="0"/>
              <a:t>https</a:t>
            </a:r>
            <a:r>
              <a:rPr lang="en-US" sz="1700" dirty="0"/>
              <a:t>://medium.com/@jonathan_hui/gan-whats-generative-adversarial-networks-and-its-application-f39ed278ef09</a:t>
            </a:r>
            <a:r>
              <a:rPr lang="en-US" sz="1700" dirty="0" smtClean="0"/>
              <a:t>.</a:t>
            </a:r>
            <a:endParaRPr lang="en-US" sz="1700" dirty="0"/>
          </a:p>
          <a:p>
            <a:pPr marL="342900" indent="-342900">
              <a:buFont typeface="+mj-lt"/>
              <a:buAutoNum type="arabicPeriod"/>
            </a:pPr>
            <a:r>
              <a:rPr lang="en-US" sz="1700" dirty="0" smtClean="0"/>
              <a:t>https</a:t>
            </a:r>
            <a:r>
              <a:rPr lang="en-US" sz="1700" dirty="0"/>
              <a:t>://www.oreilly.com/learning/generative-adversarial-networks-for-beginners</a:t>
            </a:r>
            <a:r>
              <a:rPr lang="en-US" sz="1700" dirty="0" smtClean="0"/>
              <a:t>.</a:t>
            </a:r>
            <a:endParaRPr lang="en-US" sz="1700" dirty="0"/>
          </a:p>
          <a:p>
            <a:pPr marL="342900" indent="-342900">
              <a:buFont typeface="+mj-lt"/>
              <a:buAutoNum type="arabicPeriod"/>
            </a:pPr>
            <a:r>
              <a:rPr lang="en-US" sz="1700" dirty="0" smtClean="0"/>
              <a:t>https</a:t>
            </a:r>
            <a:r>
              <a:rPr lang="en-US" sz="1700" dirty="0"/>
              <a:t>://becominghuman.ai/gans-the-art-of-creating-fakes-ab245a5a4aa1</a:t>
            </a:r>
            <a:r>
              <a:rPr lang="en-US" sz="1700" dirty="0" smtClean="0"/>
              <a:t>.</a:t>
            </a:r>
            <a:endParaRPr lang="en-US" sz="1700" dirty="0"/>
          </a:p>
          <a:p>
            <a:pPr marL="342900" indent="-342900">
              <a:buFont typeface="+mj-lt"/>
              <a:buAutoNum type="arabicPeriod"/>
            </a:pPr>
            <a:r>
              <a:rPr lang="en-US" sz="1700" dirty="0" smtClean="0"/>
              <a:t>https</a:t>
            </a:r>
            <a:r>
              <a:rPr lang="en-US" sz="1700" dirty="0"/>
              <a:t>://hackernoon.com/how-do-gans-intuitively-work-2dda07f247a1</a:t>
            </a:r>
            <a:r>
              <a:rPr lang="en-US" sz="1700" dirty="0" smtClean="0"/>
              <a:t>.</a:t>
            </a:r>
            <a:endParaRPr lang="en-US" sz="1700" dirty="0"/>
          </a:p>
          <a:p>
            <a:pPr marL="342900" indent="-342900">
              <a:buFont typeface="+mj-lt"/>
              <a:buAutoNum type="arabicPeriod"/>
            </a:pPr>
            <a:r>
              <a:rPr lang="en-US" sz="1700" dirty="0" smtClean="0"/>
              <a:t>https</a:t>
            </a:r>
            <a:r>
              <a:rPr lang="en-US" sz="1700" dirty="0"/>
              <a:t>://medium.com/nurture-ai/keeping-up-with-the-gans-66e89343b467</a:t>
            </a:r>
            <a:r>
              <a:rPr lang="en-US" sz="1700" dirty="0" smtClean="0"/>
              <a:t>.</a:t>
            </a:r>
            <a:endParaRPr lang="en-US" sz="1700" dirty="0"/>
          </a:p>
          <a:p>
            <a:pPr marL="342900" indent="-342900">
              <a:buFont typeface="+mj-lt"/>
              <a:buAutoNum type="arabicPeriod"/>
            </a:pPr>
            <a:r>
              <a:rPr lang="en-US" sz="1700" dirty="0" smtClean="0"/>
              <a:t>https</a:t>
            </a:r>
            <a:r>
              <a:rPr lang="en-US" sz="1700" dirty="0"/>
              <a:t>://towardsdatascience.com/generative-adversarial-networks-usingtensorflow-c8f4518406df.</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82484" y="1925065"/>
            <a:ext cx="6444345" cy="1200329"/>
          </a:xfrm>
          <a:prstGeom prst="rect">
            <a:avLst/>
          </a:prstGeom>
        </p:spPr>
        <p:txBody>
          <a:bodyPr wrap="square">
            <a:spAutoFit/>
          </a:bodyPr>
          <a:lstStyle/>
          <a:p>
            <a:pPr lvl="0" algn="ctr"/>
            <a:r>
              <a:rPr lang="en-US" sz="3600" b="1" dirty="0" smtClean="0">
                <a:latin typeface="Arial Black" panose="020B0A04020102020204" pitchFamily="34" charset="0"/>
              </a:rPr>
              <a:t>IMAGE COLOURIZATION USING GAN</a:t>
            </a:r>
            <a:endParaRPr lang="en-US" sz="3600" b="1" dirty="0">
              <a:latin typeface="Arial Black" panose="020B0A04020102020204" pitchFamily="34" charset="0"/>
            </a:endParaRPr>
          </a:p>
        </p:txBody>
      </p:sp>
      <p:sp>
        <p:nvSpPr>
          <p:cNvPr id="5" name="Google Shape;178;p36"/>
          <p:cNvSpPr txBox="1">
            <a:spLocks noGrp="1"/>
          </p:cNvSpPr>
          <p:nvPr>
            <p:ph type="title"/>
          </p:nvPr>
        </p:nvSpPr>
        <p:spPr>
          <a:xfrm>
            <a:off x="720000" y="4898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PROJECT TITLE</a:t>
            </a:r>
            <a:endParaRPr dirty="0"/>
          </a:p>
        </p:txBody>
      </p:sp>
    </p:spTree>
    <p:extLst>
      <p:ext uri="{BB962C8B-B14F-4D97-AF65-F5344CB8AC3E}">
        <p14:creationId xmlns:p14="http://schemas.microsoft.com/office/powerpoint/2010/main" val="13578232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720000" y="4898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AGENDA</a:t>
            </a:r>
            <a:endParaRPr dirty="0"/>
          </a:p>
        </p:txBody>
      </p:sp>
      <p:sp>
        <p:nvSpPr>
          <p:cNvPr id="179" name="Google Shape;179;p36"/>
          <p:cNvSpPr txBox="1">
            <a:spLocks noGrp="1"/>
          </p:cNvSpPr>
          <p:nvPr>
            <p:ph type="body" idx="1"/>
          </p:nvPr>
        </p:nvSpPr>
        <p:spPr>
          <a:xfrm>
            <a:off x="720000" y="1065500"/>
            <a:ext cx="7704000" cy="3537900"/>
          </a:xfrm>
          <a:prstGeom prst="rect">
            <a:avLst/>
          </a:prstGeom>
        </p:spPr>
        <p:txBody>
          <a:bodyPr spcFirstLastPara="1" wrap="square" lIns="91425" tIns="91425" rIns="91425" bIns="91425" anchor="ctr" anchorCtr="0">
            <a:noAutofit/>
          </a:bodyPr>
          <a:lstStyle/>
          <a:p>
            <a:pPr marL="171450" indent="-171450"/>
            <a:r>
              <a:rPr lang="en-US" sz="2000" dirty="0" smtClean="0">
                <a:solidFill>
                  <a:schemeClr val="dk1"/>
                </a:solidFill>
              </a:rPr>
              <a:t>Problem Statement</a:t>
            </a:r>
          </a:p>
          <a:p>
            <a:pPr marL="171450" indent="-171450"/>
            <a:r>
              <a:rPr lang="en-US" sz="2000" dirty="0" smtClean="0">
                <a:solidFill>
                  <a:schemeClr val="dk1"/>
                </a:solidFill>
              </a:rPr>
              <a:t>Project Overview</a:t>
            </a:r>
          </a:p>
          <a:p>
            <a:pPr marL="171450" indent="-171450"/>
            <a:r>
              <a:rPr lang="en-US" sz="2000" dirty="0" smtClean="0">
                <a:solidFill>
                  <a:schemeClr val="dk1"/>
                </a:solidFill>
              </a:rPr>
              <a:t>Who are the End Users?</a:t>
            </a:r>
          </a:p>
          <a:p>
            <a:pPr marL="171450" indent="-171450"/>
            <a:r>
              <a:rPr lang="en-US" sz="2000" dirty="0" smtClean="0">
                <a:solidFill>
                  <a:schemeClr val="dk1"/>
                </a:solidFill>
              </a:rPr>
              <a:t>Solution and its Value Proposition</a:t>
            </a:r>
          </a:p>
          <a:p>
            <a:pPr marL="171450" indent="-171450"/>
            <a:r>
              <a:rPr lang="en-US" sz="2000" dirty="0" smtClean="0">
                <a:solidFill>
                  <a:schemeClr val="dk1"/>
                </a:solidFill>
              </a:rPr>
              <a:t>The WOW in My Solution</a:t>
            </a:r>
          </a:p>
          <a:p>
            <a:pPr marL="171450" indent="-171450"/>
            <a:r>
              <a:rPr lang="en-US" sz="2000" dirty="0" smtClean="0">
                <a:solidFill>
                  <a:schemeClr val="dk1"/>
                </a:solidFill>
              </a:rPr>
              <a:t>Modelling</a:t>
            </a:r>
          </a:p>
          <a:p>
            <a:pPr marL="171450" indent="-171450"/>
            <a:r>
              <a:rPr lang="en-US" sz="2000" dirty="0" smtClean="0">
                <a:solidFill>
                  <a:schemeClr val="dk1"/>
                </a:solidFill>
              </a:rPr>
              <a:t>Algorithm and Deployment</a:t>
            </a:r>
          </a:p>
          <a:p>
            <a:pPr marL="171450" indent="-171450"/>
            <a:r>
              <a:rPr lang="en-US" sz="2000" dirty="0" smtClean="0">
                <a:solidFill>
                  <a:schemeClr val="dk1"/>
                </a:solidFill>
              </a:rPr>
              <a:t>Result</a:t>
            </a:r>
          </a:p>
          <a:p>
            <a:pPr marL="171450" indent="-171450"/>
            <a:r>
              <a:rPr lang="en-US" sz="2000" dirty="0" smtClean="0">
                <a:solidFill>
                  <a:schemeClr val="dk1"/>
                </a:solidFill>
              </a:rPr>
              <a:t>Conclusion</a:t>
            </a:r>
          </a:p>
          <a:p>
            <a:pPr marL="171450" indent="-171450"/>
            <a:r>
              <a:rPr lang="en-US" sz="2000" dirty="0" smtClean="0">
                <a:solidFill>
                  <a:schemeClr val="dk1"/>
                </a:solidFill>
              </a:rPr>
              <a:t>References</a:t>
            </a:r>
            <a:endParaRPr sz="2000" dirty="0">
              <a:solidFill>
                <a:schemeClr val="dk1"/>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720000" y="489800"/>
            <a:ext cx="6343200" cy="575700"/>
          </a:xfrm>
          <a:prstGeom prst="rect">
            <a:avLst/>
          </a:prstGeom>
        </p:spPr>
        <p:txBody>
          <a:bodyPr spcFirstLastPara="1" wrap="square" lIns="91425" tIns="91425" rIns="91425" bIns="91425" anchor="ctr" anchorCtr="0">
            <a:noAutofit/>
          </a:bodyPr>
          <a:lstStyle/>
          <a:p>
            <a:pPr lvl="0"/>
            <a:r>
              <a:rPr lang="en-US" sz="3200" dirty="0"/>
              <a:t>PROBLEM STATEMENT</a:t>
            </a:r>
            <a:endParaRPr dirty="0"/>
          </a:p>
        </p:txBody>
      </p:sp>
      <p:sp>
        <p:nvSpPr>
          <p:cNvPr id="5" name="TextBox 4"/>
          <p:cNvSpPr txBox="1"/>
          <p:nvPr/>
        </p:nvSpPr>
        <p:spPr>
          <a:xfrm>
            <a:off x="720000" y="1280800"/>
            <a:ext cx="7928700" cy="2862322"/>
          </a:xfrm>
          <a:prstGeom prst="rect">
            <a:avLst/>
          </a:prstGeom>
          <a:noFill/>
        </p:spPr>
        <p:txBody>
          <a:bodyPr wrap="square" rtlCol="0">
            <a:spAutoFit/>
          </a:bodyPr>
          <a:lstStyle/>
          <a:p>
            <a:pPr algn="just"/>
            <a:r>
              <a:rPr lang="en-US" sz="2000" dirty="0" smtClean="0"/>
              <a:t>	Develop </a:t>
            </a:r>
            <a:r>
              <a:rPr lang="en-US" sz="2000" dirty="0"/>
              <a:t>a generative adversarial network (GAN) system capable of colorizing black and white images efficiently without belonging to a specific class of objects. Utilizing a Conditional Generative Adversarial Network (CGAN), the system should accept one-channel images of fixed dimensions (32x32 pixels) as input and generate corresponding colored images of the same size. </a:t>
            </a:r>
            <a:r>
              <a:rPr lang="en-US" sz="2000" dirty="0" smtClean="0"/>
              <a:t>The </a:t>
            </a:r>
            <a:r>
              <a:rPr lang="en-US" sz="2000" dirty="0"/>
              <a:t>challenge lies in training the network to produce realistic and diverse colorizations for a wide range of images depicting various subjects, including animals, vehicles, and scenes, among others.</a:t>
            </a:r>
          </a:p>
        </p:txBody>
      </p:sp>
    </p:spTree>
    <p:extLst>
      <p:ext uri="{BB962C8B-B14F-4D97-AF65-F5344CB8AC3E}">
        <p14:creationId xmlns:p14="http://schemas.microsoft.com/office/powerpoint/2010/main" val="23138825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720000" y="489800"/>
            <a:ext cx="6343200" cy="575700"/>
          </a:xfrm>
          <a:prstGeom prst="rect">
            <a:avLst/>
          </a:prstGeom>
        </p:spPr>
        <p:txBody>
          <a:bodyPr spcFirstLastPara="1" wrap="square" lIns="91425" tIns="91425" rIns="91425" bIns="91425" anchor="ctr" anchorCtr="0">
            <a:noAutofit/>
          </a:bodyPr>
          <a:lstStyle/>
          <a:p>
            <a:pPr lvl="0"/>
            <a:r>
              <a:rPr lang="en-US" sz="3200" dirty="0" smtClean="0"/>
              <a:t>PROJECT</a:t>
            </a:r>
            <a:r>
              <a:rPr lang="en-US" sz="3600" dirty="0" smtClean="0"/>
              <a:t> </a:t>
            </a:r>
            <a:r>
              <a:rPr lang="en-US" sz="3200" dirty="0" smtClean="0"/>
              <a:t>OVERVIEW:</a:t>
            </a:r>
            <a:endParaRPr lang="en-US" sz="3200" dirty="0"/>
          </a:p>
        </p:txBody>
      </p:sp>
      <p:sp>
        <p:nvSpPr>
          <p:cNvPr id="5" name="TextBox 4"/>
          <p:cNvSpPr txBox="1"/>
          <p:nvPr/>
        </p:nvSpPr>
        <p:spPr>
          <a:xfrm>
            <a:off x="720000" y="1280800"/>
            <a:ext cx="7928700" cy="2554545"/>
          </a:xfrm>
          <a:prstGeom prst="rect">
            <a:avLst/>
          </a:prstGeom>
          <a:noFill/>
        </p:spPr>
        <p:txBody>
          <a:bodyPr wrap="square" rtlCol="0">
            <a:spAutoFit/>
          </a:bodyPr>
          <a:lstStyle/>
          <a:p>
            <a:pPr algn="just"/>
            <a:r>
              <a:rPr lang="en-US" sz="2000" dirty="0" smtClean="0"/>
              <a:t>	The </a:t>
            </a:r>
            <a:r>
              <a:rPr lang="en-US" sz="2000" dirty="0"/>
              <a:t>project aims to develop a generative adversarial network (GAN) system capable of colorizing black and white images efficiently. Leveraging the Conditional Generative Adversarial Network (CGAN) architecture, the system takes grayscale images as input and generates corresponding colored images. This solution addresses the need for automated image colorization, which finds applications in various domains such as photography, image editing, and historical image restoration.</a:t>
            </a:r>
          </a:p>
        </p:txBody>
      </p:sp>
    </p:spTree>
    <p:extLst>
      <p:ext uri="{BB962C8B-B14F-4D97-AF65-F5344CB8AC3E}">
        <p14:creationId xmlns:p14="http://schemas.microsoft.com/office/powerpoint/2010/main" val="35730552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720000" y="489800"/>
            <a:ext cx="6343200" cy="575700"/>
          </a:xfrm>
          <a:prstGeom prst="rect">
            <a:avLst/>
          </a:prstGeom>
        </p:spPr>
        <p:txBody>
          <a:bodyPr spcFirstLastPara="1" wrap="square" lIns="91425" tIns="91425" rIns="91425" bIns="91425" anchor="ctr" anchorCtr="0">
            <a:noAutofit/>
          </a:bodyPr>
          <a:lstStyle/>
          <a:p>
            <a:r>
              <a:rPr lang="en-US" sz="3200" dirty="0" smtClean="0"/>
              <a:t>WHO ARE THE END USERS?</a:t>
            </a:r>
            <a:endParaRPr lang="en-US" sz="3200" dirty="0"/>
          </a:p>
        </p:txBody>
      </p:sp>
      <p:sp>
        <p:nvSpPr>
          <p:cNvPr id="5" name="TextBox 4"/>
          <p:cNvSpPr txBox="1"/>
          <p:nvPr/>
        </p:nvSpPr>
        <p:spPr>
          <a:xfrm>
            <a:off x="720000" y="1280800"/>
            <a:ext cx="7738200" cy="2708434"/>
          </a:xfrm>
          <a:prstGeom prst="rect">
            <a:avLst/>
          </a:prstGeom>
          <a:noFill/>
        </p:spPr>
        <p:txBody>
          <a:bodyPr wrap="square" rtlCol="0">
            <a:spAutoFit/>
          </a:bodyPr>
          <a:lstStyle/>
          <a:p>
            <a:pPr algn="just">
              <a:lnSpc>
                <a:spcPct val="150000"/>
              </a:lnSpc>
            </a:pPr>
            <a:r>
              <a:rPr lang="en-US" sz="2000" dirty="0" smtClean="0"/>
              <a:t>The </a:t>
            </a:r>
            <a:r>
              <a:rPr lang="en-US" sz="2000" dirty="0"/>
              <a:t>end users of this project include</a:t>
            </a:r>
            <a:r>
              <a:rPr lang="en-US" sz="2000" dirty="0" smtClean="0"/>
              <a:t>:</a:t>
            </a:r>
            <a:endParaRPr lang="en-US" sz="2000" dirty="0"/>
          </a:p>
          <a:p>
            <a:pPr marL="457200" lvl="2" indent="-457200" algn="just">
              <a:buFont typeface="+mj-lt"/>
              <a:buAutoNum type="arabicPeriod"/>
            </a:pPr>
            <a:r>
              <a:rPr lang="en-US" sz="2000" b="1" dirty="0"/>
              <a:t>Photography enthusiasts: </a:t>
            </a:r>
            <a:r>
              <a:rPr lang="en-US" sz="2000" dirty="0"/>
              <a:t>Individuals seeking to enhance old or grayscale images with vibrant colors.</a:t>
            </a:r>
          </a:p>
          <a:p>
            <a:pPr marL="457200" lvl="2" indent="-457200" algn="just">
              <a:buFont typeface="+mj-lt"/>
              <a:buAutoNum type="arabicPeriod"/>
            </a:pPr>
            <a:r>
              <a:rPr lang="en-US" sz="2000" b="1" dirty="0"/>
              <a:t>Graphic designers: </a:t>
            </a:r>
            <a:r>
              <a:rPr lang="en-US" sz="2000" dirty="0"/>
              <a:t>Professionals requiring efficient tools for image manipulation and enhancement.</a:t>
            </a:r>
          </a:p>
          <a:p>
            <a:pPr marL="457200" lvl="2" indent="-457200" algn="just">
              <a:buFont typeface="+mj-lt"/>
              <a:buAutoNum type="arabicPeriod"/>
            </a:pPr>
            <a:r>
              <a:rPr lang="en-US" sz="2000" b="1" dirty="0"/>
              <a:t>Historians and archivists: </a:t>
            </a:r>
            <a:r>
              <a:rPr lang="en-US" sz="2000" dirty="0"/>
              <a:t>Those interested in restoring historical black and white photographs for preservation and documentation purposes.</a:t>
            </a:r>
          </a:p>
        </p:txBody>
      </p:sp>
    </p:spTree>
    <p:extLst>
      <p:ext uri="{BB962C8B-B14F-4D97-AF65-F5344CB8AC3E}">
        <p14:creationId xmlns:p14="http://schemas.microsoft.com/office/powerpoint/2010/main" val="12808408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9"/>
          <p:cNvSpPr txBox="1">
            <a:spLocks noGrp="1"/>
          </p:cNvSpPr>
          <p:nvPr>
            <p:ph type="title"/>
          </p:nvPr>
        </p:nvSpPr>
        <p:spPr>
          <a:xfrm>
            <a:off x="681900" y="489200"/>
            <a:ext cx="6343200" cy="575700"/>
          </a:xfrm>
          <a:prstGeom prst="rect">
            <a:avLst/>
          </a:prstGeom>
        </p:spPr>
        <p:txBody>
          <a:bodyPr spcFirstLastPara="1" wrap="square" lIns="91425" tIns="91425" rIns="91425" bIns="91425" anchor="ctr" anchorCtr="0">
            <a:noAutofit/>
          </a:bodyPr>
          <a:lstStyle/>
          <a:p>
            <a:pPr lvl="0"/>
            <a:r>
              <a:rPr lang="en-US" sz="2400" dirty="0"/>
              <a:t>SOLUTION AND ITS VALUE PROPOSITION:</a:t>
            </a:r>
            <a:endParaRPr sz="2400" dirty="0"/>
          </a:p>
        </p:txBody>
      </p:sp>
      <p:sp>
        <p:nvSpPr>
          <p:cNvPr id="209" name="Google Shape;209;p39"/>
          <p:cNvSpPr txBox="1">
            <a:spLocks noGrp="1"/>
          </p:cNvSpPr>
          <p:nvPr>
            <p:ph type="body" idx="1"/>
          </p:nvPr>
        </p:nvSpPr>
        <p:spPr>
          <a:xfrm>
            <a:off x="558801" y="1593100"/>
            <a:ext cx="7099300" cy="2801100"/>
          </a:xfrm>
          <a:prstGeom prst="rect">
            <a:avLst/>
          </a:prstGeom>
        </p:spPr>
        <p:txBody>
          <a:bodyPr spcFirstLastPara="1" wrap="square" lIns="91425" tIns="91425" rIns="91425" bIns="91425" anchor="ctr" anchorCtr="0">
            <a:noAutofit/>
          </a:bodyPr>
          <a:lstStyle/>
          <a:p>
            <a:pPr algn="just"/>
            <a:r>
              <a:rPr lang="en-US" sz="1800" dirty="0">
                <a:solidFill>
                  <a:schemeClr val="tx1"/>
                </a:solidFill>
              </a:rPr>
              <a:t>Utilize a Conditional Generative Adversarial Network (CGAN) architecture to implement a system capable of colorizing black and white images efficiently.</a:t>
            </a:r>
          </a:p>
          <a:p>
            <a:pPr algn="just"/>
            <a:r>
              <a:rPr lang="en-US" sz="1800" dirty="0">
                <a:solidFill>
                  <a:schemeClr val="tx1"/>
                </a:solidFill>
              </a:rPr>
              <a:t>Employ a generator model to transform one-channel black and white images of fixed size (32x32 pixels) into corresponding colored images of the same size.</a:t>
            </a:r>
          </a:p>
          <a:p>
            <a:pPr algn="just"/>
            <a:r>
              <a:rPr lang="en-US" sz="1800" dirty="0">
                <a:solidFill>
                  <a:schemeClr val="tx1"/>
                </a:solidFill>
              </a:rPr>
              <a:t>Implement a discriminator model to distinguish between real colored images and generated colored images.</a:t>
            </a:r>
          </a:p>
          <a:p>
            <a:pPr algn="just"/>
            <a:r>
              <a:rPr lang="en-US" sz="1800" dirty="0">
                <a:solidFill>
                  <a:schemeClr val="tx1"/>
                </a:solidFill>
              </a:rPr>
              <a:t>Train the CGAN system iteratively to optimize the generator and discriminator networks simultaneously.</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643800" y="443842"/>
            <a:ext cx="8326030" cy="575700"/>
          </a:xfrm>
          <a:prstGeom prst="rect">
            <a:avLst/>
          </a:prstGeom>
        </p:spPr>
        <p:txBody>
          <a:bodyPr spcFirstLastPara="1" wrap="square" lIns="91425" tIns="91425" rIns="91425" bIns="91425" anchor="ctr" anchorCtr="0">
            <a:noAutofit/>
          </a:bodyPr>
          <a:lstStyle/>
          <a:p>
            <a:r>
              <a:rPr lang="en-US" sz="2800" dirty="0"/>
              <a:t>VALUE PROPOSITION:</a:t>
            </a:r>
          </a:p>
        </p:txBody>
      </p:sp>
      <p:sp>
        <p:nvSpPr>
          <p:cNvPr id="5" name="TextBox 4"/>
          <p:cNvSpPr txBox="1"/>
          <p:nvPr/>
        </p:nvSpPr>
        <p:spPr>
          <a:xfrm>
            <a:off x="796201" y="1251884"/>
            <a:ext cx="8021228" cy="3046988"/>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b="1" dirty="0" smtClean="0"/>
              <a:t>Time-saving</a:t>
            </a:r>
            <a:r>
              <a:rPr lang="en-US" sz="1600" b="1" dirty="0"/>
              <a:t>: </a:t>
            </a:r>
            <a:r>
              <a:rPr lang="en-US" sz="1600" dirty="0"/>
              <a:t>Eliminates the need for manual colorization, enabling quick and effortless enhancement of images.</a:t>
            </a:r>
          </a:p>
          <a:p>
            <a:pPr marL="285750" indent="-285750" algn="just">
              <a:lnSpc>
                <a:spcPct val="150000"/>
              </a:lnSpc>
              <a:buFont typeface="Arial" panose="020B0604020202020204" pitchFamily="34" charset="0"/>
              <a:buChar char="•"/>
            </a:pPr>
            <a:r>
              <a:rPr lang="en-US" sz="1600" b="1" dirty="0"/>
              <a:t>Quality enhancement: </a:t>
            </a:r>
            <a:r>
              <a:rPr lang="en-US" sz="1600" dirty="0"/>
              <a:t>Produces realistic and visually appealing colorizations, enhancing the overall quality of images.</a:t>
            </a:r>
          </a:p>
          <a:p>
            <a:pPr marL="285750" indent="-285750" algn="just">
              <a:lnSpc>
                <a:spcPct val="150000"/>
              </a:lnSpc>
              <a:buFont typeface="Arial" panose="020B0604020202020204" pitchFamily="34" charset="0"/>
              <a:buChar char="•"/>
            </a:pPr>
            <a:r>
              <a:rPr lang="en-US" sz="1600" b="1" dirty="0"/>
              <a:t>Versatility: </a:t>
            </a:r>
            <a:r>
              <a:rPr lang="en-US" sz="1600" dirty="0"/>
              <a:t>Capable of colorizing images depicting various subjects, including but not limited to animals, vehicles, and landscapes.</a:t>
            </a:r>
          </a:p>
          <a:p>
            <a:pPr marL="285750" indent="-285750" algn="just">
              <a:lnSpc>
                <a:spcPct val="150000"/>
              </a:lnSpc>
              <a:buFont typeface="Arial" panose="020B0604020202020204" pitchFamily="34" charset="0"/>
              <a:buChar char="•"/>
            </a:pPr>
            <a:r>
              <a:rPr lang="en-US" sz="1600" b="1" dirty="0"/>
              <a:t>Accessibility: </a:t>
            </a:r>
            <a:r>
              <a:rPr lang="en-US" sz="1600" dirty="0"/>
              <a:t>Offers a user-friendly interface for easy utilization by individuals with varying levels of technical expertise.</a:t>
            </a:r>
          </a:p>
        </p:txBody>
      </p:sp>
    </p:spTree>
    <p:extLst>
      <p:ext uri="{BB962C8B-B14F-4D97-AF65-F5344CB8AC3E}">
        <p14:creationId xmlns:p14="http://schemas.microsoft.com/office/powerpoint/2010/main" val="12635050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643800" y="443842"/>
            <a:ext cx="8326030" cy="575700"/>
          </a:xfrm>
          <a:prstGeom prst="rect">
            <a:avLst/>
          </a:prstGeom>
        </p:spPr>
        <p:txBody>
          <a:bodyPr spcFirstLastPara="1" wrap="square" lIns="91425" tIns="91425" rIns="91425" bIns="91425" anchor="ctr" anchorCtr="0">
            <a:noAutofit/>
          </a:bodyPr>
          <a:lstStyle/>
          <a:p>
            <a:r>
              <a:rPr lang="en-US" sz="2800" dirty="0" smtClean="0"/>
              <a:t>THE WOW IN MY SOLUTION:</a:t>
            </a:r>
            <a:endParaRPr lang="en-US" sz="2800" dirty="0"/>
          </a:p>
        </p:txBody>
      </p:sp>
      <p:sp>
        <p:nvSpPr>
          <p:cNvPr id="5" name="TextBox 4"/>
          <p:cNvSpPr txBox="1"/>
          <p:nvPr/>
        </p:nvSpPr>
        <p:spPr>
          <a:xfrm>
            <a:off x="796201" y="1251884"/>
            <a:ext cx="8021228" cy="3000821"/>
          </a:xfrm>
          <a:prstGeom prst="rect">
            <a:avLst/>
          </a:prstGeom>
          <a:noFill/>
        </p:spPr>
        <p:txBody>
          <a:bodyPr wrap="square" rtlCol="0">
            <a:spAutoFit/>
          </a:bodyPr>
          <a:lstStyle/>
          <a:p>
            <a:pPr algn="just">
              <a:lnSpc>
                <a:spcPct val="150000"/>
              </a:lnSpc>
            </a:pPr>
            <a:r>
              <a:rPr lang="en-US" sz="1800" dirty="0" smtClean="0"/>
              <a:t>	The </a:t>
            </a:r>
            <a:r>
              <a:rPr lang="en-US" sz="1800" dirty="0"/>
              <a:t>standout feature of this solution lies in its ability to produce high-quality colorizations without belonging to a specific class of objects. Unlike traditional methods limited to certain image categories, our system efficiently colorizes a wide range of images, ensuring versatility and applicability across diverse domains. Additionally, the integration of the CGAN architecture allows for the generation of realistic and diverse colorizations, further enhancing the wow factor of the solution.</a:t>
            </a:r>
          </a:p>
        </p:txBody>
      </p:sp>
    </p:spTree>
    <p:extLst>
      <p:ext uri="{BB962C8B-B14F-4D97-AF65-F5344CB8AC3E}">
        <p14:creationId xmlns:p14="http://schemas.microsoft.com/office/powerpoint/2010/main" val="3755259948"/>
      </p:ext>
    </p:extLst>
  </p:cSld>
  <p:clrMapOvr>
    <a:masterClrMapping/>
  </p:clrMapOvr>
  <p:timing>
    <p:tnLst>
      <p:par>
        <p:cTn id="1" dur="indefinite" restart="never" nodeType="tmRoot"/>
      </p:par>
    </p:tnLst>
  </p:timing>
</p:sld>
</file>

<file path=ppt/theme/theme1.xml><?xml version="1.0" encoding="utf-8"?>
<a:theme xmlns:a="http://schemas.openxmlformats.org/drawingml/2006/main" name="Difference Between Cryptocurrency and Stocks by Slidesgo">
  <a:themeElements>
    <a:clrScheme name="Simple Light">
      <a:dk1>
        <a:srgbClr val="313131"/>
      </a:dk1>
      <a:lt1>
        <a:srgbClr val="FFFFFF"/>
      </a:lt1>
      <a:dk2>
        <a:srgbClr val="D8867B"/>
      </a:dk2>
      <a:lt2>
        <a:srgbClr val="7DBBBF"/>
      </a:lt2>
      <a:accent1>
        <a:srgbClr val="FFF27B"/>
      </a:accent1>
      <a:accent2>
        <a:srgbClr val="B1CB7C"/>
      </a:accent2>
      <a:accent3>
        <a:srgbClr val="F6F6F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TotalTime>
  <Words>771</Words>
  <Application>Microsoft Office PowerPoint</Application>
  <PresentationFormat>On-screen Show (16:9)</PresentationFormat>
  <Paragraphs>93</Paragraphs>
  <Slides>17</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Poppins SemiBold</vt:lpstr>
      <vt:lpstr>Arial</vt:lpstr>
      <vt:lpstr>Arial Black</vt:lpstr>
      <vt:lpstr>Söhne</vt:lpstr>
      <vt:lpstr>Poppins</vt:lpstr>
      <vt:lpstr>Difference Between Cryptocurrency and Stocks by Slidesgo</vt:lpstr>
      <vt:lpstr>PowerPoint Presentation</vt:lpstr>
      <vt:lpstr>PROJECT TITLE</vt:lpstr>
      <vt:lpstr>AGENDA</vt:lpstr>
      <vt:lpstr>PROBLEM STATEMENT</vt:lpstr>
      <vt:lpstr>PROJECT OVERVIEW:</vt:lpstr>
      <vt:lpstr>WHO ARE THE END USERS?</vt:lpstr>
      <vt:lpstr>SOLUTION AND ITS VALUE PROPOSITION:</vt:lpstr>
      <vt:lpstr>VALUE PROPOSITION:</vt:lpstr>
      <vt:lpstr>THE WOW IN MY SOLUTION:</vt:lpstr>
      <vt:lpstr>MODELLING</vt:lpstr>
      <vt:lpstr>PowerPoint Presentation</vt:lpstr>
      <vt:lpstr>ALGORITHM</vt:lpstr>
      <vt:lpstr>DEPLOYMENT</vt:lpstr>
      <vt:lpstr>RESULTS</vt:lpstr>
      <vt:lpstr>OUTPUT</vt:lpstr>
      <vt:lpstr>CONCLUSION</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Image Colourization using GAN </dc:title>
  <cp:lastModifiedBy>yozx</cp:lastModifiedBy>
  <cp:revision>11</cp:revision>
  <dcterms:modified xsi:type="dcterms:W3CDTF">2024-04-05T05:04:37Z</dcterms:modified>
</cp:coreProperties>
</file>